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embeddedFontLst>
    <p:embeddedFont>
      <p:font typeface="Lexend" panose="020B0604020202020204" charset="0"/>
      <p:regular r:id="rId60"/>
      <p:bold r:id="rId61"/>
    </p:embeddedFont>
    <p:embeddedFont>
      <p:font typeface="Old Standard TT" panose="020B0604020202020204" charset="0"/>
      <p:regular r:id="rId62"/>
      <p:bold r:id="rId63"/>
      <p:italic r:id="rId64"/>
    </p:embeddedFont>
    <p:embeddedFont>
      <p:font typeface="DM Sans" panose="020B0604020202020204" charset="0"/>
      <p:regular r:id="rId65"/>
      <p:bold r:id="rId66"/>
      <p:italic r:id="rId67"/>
      <p:boldItalic r:id="rId68"/>
    </p:embeddedFont>
    <p:embeddedFont>
      <p:font typeface="Roboto" panose="020B0604020202020204" charset="0"/>
      <p:regular r:id="rId69"/>
      <p:bold r:id="rId70"/>
      <p:italic r:id="rId71"/>
      <p:boldItalic r:id="rId72"/>
    </p:embeddedFont>
    <p:embeddedFont>
      <p:font typeface="Lato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9C0D75-11A6-4C1F-BB87-6DE229CAC8C9}">
  <a:tblStyle styleId="{F29C0D75-11A6-4C1F-BB87-6DE229CAC8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f2a0978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f2a0978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28edeac8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28edeac8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28edeac8f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b28edeac8f_1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28edeac8f_1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b28edeac8f_1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b28edeac8f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b28edeac8f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28edeac8f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b28edeac8f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4ab65ee8b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c4ab65ee8b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f2a0978c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f2a0978c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992d7fd77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992d7fd77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4ab65ee8b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c4ab65ee8b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992d7fd77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992d7fd77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ce16e83a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ce16e83ae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ce16e83ae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ce16e83ae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31c54b20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31c54b20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d31c54b20e_14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d31c54b20e_14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d31c54b20e_8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d31c54b20e_8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d31c54b20e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d31c54b20e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ce16e83aef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ce16e83aef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ce16e83aef_1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ce16e83aef_1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d31c54b20e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d31c54b20e_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31c54b20e_14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d31c54b20e_14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992d7fd77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992d7fd77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d31c54b20e_9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d31c54b20e_9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31c54b20e_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d31c54b20e_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31c54b20e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31c54b20e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daba7c055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daba7c055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e03b5de40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e03b5de40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04e47cba7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e04e47cba7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03b5de40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03b5de40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e04e47cba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e04e47cba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e04e47cba7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e04e47cba7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e03b5de40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e03b5de40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28edeac8f_1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28edeac8f_1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e04e47cba7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e04e47cba7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e04e47cba7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e04e47cba7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e04e47cba7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e04e47cba7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04e47cba7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04e47cba7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04e47cba7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04e47cba7_2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f68bf6cc32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f68bf6cc32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f68bf6cc32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f68bf6cc32_2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04e47cba7_1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e04e47cba7_1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f68bf6cc3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f68bf6cc3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f68bf6cc32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f68bf6cc32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7bcde364b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7bcde364b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fb78643ae6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fb78643ae6_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f68bf6cc3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f68bf6cc32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f68bf6cc32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f68bf6cc32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fb78643ae6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fb78643ae6_7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f68bf6cc32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f68bf6cc32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f68bf6cc32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f68bf6cc32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f68bf6cc32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f68bf6cc32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fb78643ae6_7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fb78643ae6_7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92d7fd77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992d7fd77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92d7fd77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92d7fd77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92d7fd77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92d7fd77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c7eb5e339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c7eb5e339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825450"/>
            <a:ext cx="9144000" cy="3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4825450"/>
            <a:ext cx="9144000" cy="3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4825450"/>
            <a:ext cx="9144000" cy="3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ayaskin.fr/2018/03/19/le-textile-deuxieme-industrie-polluante-mais-pourquoi/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eneratedata/co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mailto:julien.druelle@etu.univ-tlse2.fr" TargetMode="External"/><Relationship Id="rId3" Type="http://schemas.openxmlformats.org/officeDocument/2006/relationships/image" Target="../media/image1.png"/><Relationship Id="rId7" Type="http://schemas.openxmlformats.org/officeDocument/2006/relationships/hyperlink" Target="mailto:alexandre.benachir@etu.univ-tlse2.fr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teddy.babel@etu.univ-tlse2.fr" TargetMode="External"/><Relationship Id="rId5" Type="http://schemas.openxmlformats.org/officeDocument/2006/relationships/hyperlink" Target="mailto:matthis.mabille@etu.univ-tlse2.fr" TargetMode="External"/><Relationship Id="rId4" Type="http://schemas.openxmlformats.org/officeDocument/2006/relationships/hyperlink" Target="mailto:romain.massip@etu.univ-tlse2.f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489700" y="349750"/>
            <a:ext cx="3652500" cy="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CREAWEBUT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330600" y="2998200"/>
            <a:ext cx="27267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Groupe 1A-3 :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MASSIP Romain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BABEL Teddy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MABILLE Matthis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BENACHIR Alexandre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DRUELLE Julien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420875" y="1885325"/>
            <a:ext cx="4052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S3.A.01 - Conception et Développement d’application</a:t>
            </a:r>
            <a:r>
              <a:rPr lang="fr" sz="2000">
                <a:solidFill>
                  <a:schemeClr val="lt1"/>
                </a:solidFill>
              </a:rPr>
              <a:t>  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675" y="0"/>
            <a:ext cx="2327325" cy="12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l="28825" t="29357" r="28184" b="31157"/>
          <a:stretch/>
        </p:blipFill>
        <p:spPr>
          <a:xfrm>
            <a:off x="77850" y="3081263"/>
            <a:ext cx="2850601" cy="17901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3470325" y="2900200"/>
            <a:ext cx="272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ld Standard TT"/>
                <a:ea typeface="Old Standard TT"/>
                <a:cs typeface="Old Standard TT"/>
                <a:sym typeface="Old Standard TT"/>
              </a:rPr>
              <a:t>A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146700" y="3128325"/>
            <a:ext cx="28506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 l’attention de :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Esther Pendaries (superviseur)</a:t>
            </a:r>
            <a:b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Amélie Legrand (professeur de communication)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949050" y="2571750"/>
            <a:ext cx="110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 Client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1.2 Définition des objectifs techniques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23035"/>
          <a:stretch/>
        </p:blipFill>
        <p:spPr>
          <a:xfrm>
            <a:off x="805963" y="1284000"/>
            <a:ext cx="6949150" cy="32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3668575" y="1437475"/>
            <a:ext cx="1931700" cy="10329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00FF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892288" y="4032125"/>
            <a:ext cx="6966600" cy="52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1773688" y="2691925"/>
            <a:ext cx="1835100" cy="160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3955038" y="2999150"/>
            <a:ext cx="1151100" cy="1032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628500" y="702300"/>
            <a:ext cx="808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Présentation de l’architecture matérielle du projet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Analyse des besoins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Bilans - Conclusion        		     10/57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1014250" y="2247625"/>
            <a:ext cx="2545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A0A0A"/>
                </a:solidFill>
                <a:latin typeface="Lexend"/>
                <a:ea typeface="Lexend"/>
                <a:cs typeface="Lexend"/>
                <a:sym typeface="Lexend"/>
              </a:rPr>
              <a:t>Création du site web e-commerce conforme aux maquettes du client</a:t>
            </a:r>
            <a:endParaRPr sz="1100">
              <a:solidFill>
                <a:srgbClr val="0A0A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1773700" y="1751725"/>
            <a:ext cx="1026600" cy="495900"/>
          </a:xfrm>
          <a:prstGeom prst="rect">
            <a:avLst/>
          </a:prstGeom>
          <a:noFill/>
          <a:ln w="28575" cap="flat" cmpd="sng">
            <a:solidFill>
              <a:srgbClr val="009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95FF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681650" y="1603375"/>
            <a:ext cx="1835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A0A0A"/>
                </a:solidFill>
                <a:latin typeface="Lexend"/>
                <a:ea typeface="Lexend"/>
                <a:cs typeface="Lexend"/>
                <a:sym typeface="Lexend"/>
              </a:rPr>
              <a:t>Serveur d’hébergement du site web</a:t>
            </a:r>
            <a:endParaRPr sz="1100">
              <a:solidFill>
                <a:srgbClr val="0A0A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158550" y="3264775"/>
            <a:ext cx="345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A0A0A"/>
                </a:solidFill>
                <a:latin typeface="Lexend"/>
                <a:ea typeface="Lexend"/>
                <a:cs typeface="Lexend"/>
                <a:sym typeface="Lexend"/>
              </a:rPr>
              <a:t>Création d’une base de données stockant les différents produits/informations de l’entreprise</a:t>
            </a:r>
            <a:endParaRPr sz="1100">
              <a:solidFill>
                <a:srgbClr val="0A0A0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l="8999"/>
          <a:stretch/>
        </p:blipFill>
        <p:spPr>
          <a:xfrm>
            <a:off x="3585900" y="715800"/>
            <a:ext cx="5391225" cy="3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-20100" y="775700"/>
            <a:ext cx="3822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Utilisation du site</a:t>
            </a:r>
            <a:endParaRPr sz="10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Pages de présentation de l’entreprise et actualités :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propos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Son Histoire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L’équipe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  -	A travers le menu déroulant :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Masculin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2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Catégories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2286000" lvl="3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Sous-Catégories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Féminin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2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Catégories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2286000" lvl="3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Sous-Catégories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Accès aux produits à partir des sous-catégories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Barre de recherche du site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Ajouter un article au panier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Accéder au panier d’un client / d’un invité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Redirection vers la page d’accueil du site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68" name="Google Shape;168;p23"/>
          <p:cNvCxnSpPr/>
          <p:nvPr/>
        </p:nvCxnSpPr>
        <p:spPr>
          <a:xfrm>
            <a:off x="3158525" y="3956550"/>
            <a:ext cx="2031900" cy="33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3"/>
          <p:cNvCxnSpPr/>
          <p:nvPr/>
        </p:nvCxnSpPr>
        <p:spPr>
          <a:xfrm rot="10800000" flipH="1">
            <a:off x="3198750" y="3621200"/>
            <a:ext cx="1917900" cy="167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3"/>
          <p:cNvCxnSpPr/>
          <p:nvPr/>
        </p:nvCxnSpPr>
        <p:spPr>
          <a:xfrm rot="10800000" flipH="1">
            <a:off x="2300150" y="3191950"/>
            <a:ext cx="5063100" cy="449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3"/>
          <p:cNvCxnSpPr/>
          <p:nvPr/>
        </p:nvCxnSpPr>
        <p:spPr>
          <a:xfrm rot="10800000" flipH="1">
            <a:off x="2280050" y="3192125"/>
            <a:ext cx="2890200" cy="288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Google Shape;172;p23"/>
          <p:cNvCxnSpPr/>
          <p:nvPr/>
        </p:nvCxnSpPr>
        <p:spPr>
          <a:xfrm rot="10800000" flipH="1">
            <a:off x="2313575" y="1596175"/>
            <a:ext cx="2776200" cy="6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23"/>
          <p:cNvCxnSpPr/>
          <p:nvPr/>
        </p:nvCxnSpPr>
        <p:spPr>
          <a:xfrm rot="10800000" flipH="1">
            <a:off x="2050200" y="2065400"/>
            <a:ext cx="3039600" cy="112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23"/>
          <p:cNvCxnSpPr/>
          <p:nvPr/>
        </p:nvCxnSpPr>
        <p:spPr>
          <a:xfrm rot="10800000" flipH="1">
            <a:off x="2637900" y="2159388"/>
            <a:ext cx="3276900" cy="175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23"/>
          <p:cNvCxnSpPr/>
          <p:nvPr/>
        </p:nvCxnSpPr>
        <p:spPr>
          <a:xfrm rot="10800000" flipH="1">
            <a:off x="3377700" y="2199575"/>
            <a:ext cx="3556200" cy="24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3"/>
          <p:cNvCxnSpPr/>
          <p:nvPr/>
        </p:nvCxnSpPr>
        <p:spPr>
          <a:xfrm rot="10800000" flipH="1">
            <a:off x="5865900" y="2662300"/>
            <a:ext cx="2121000" cy="299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3"/>
          <p:cNvCxnSpPr/>
          <p:nvPr/>
        </p:nvCxnSpPr>
        <p:spPr>
          <a:xfrm rot="10800000" flipH="1">
            <a:off x="1981300" y="2541450"/>
            <a:ext cx="3102000" cy="86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3"/>
          <p:cNvCxnSpPr/>
          <p:nvPr/>
        </p:nvCxnSpPr>
        <p:spPr>
          <a:xfrm rot="10800000" flipH="1">
            <a:off x="2683000" y="2568300"/>
            <a:ext cx="3305400" cy="204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3"/>
          <p:cNvCxnSpPr/>
          <p:nvPr/>
        </p:nvCxnSpPr>
        <p:spPr>
          <a:xfrm rot="10800000" flipH="1">
            <a:off x="3426775" y="2508225"/>
            <a:ext cx="3822300" cy="429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3"/>
          <p:cNvCxnSpPr/>
          <p:nvPr/>
        </p:nvCxnSpPr>
        <p:spPr>
          <a:xfrm rot="10800000" flipH="1">
            <a:off x="3507225" y="3024450"/>
            <a:ext cx="4345500" cy="60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782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66">
                <a:latin typeface="Lexend"/>
                <a:ea typeface="Lexend"/>
                <a:cs typeface="Lexend"/>
                <a:sym typeface="Lexend"/>
              </a:rPr>
              <a:t>1.2 Définition des objectifs techniques</a:t>
            </a:r>
            <a:endParaRPr sz="1666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3968475" y="76875"/>
            <a:ext cx="5078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Architecture fonctionnelle du site web</a:t>
            </a:r>
            <a:endParaRPr sz="2100"/>
          </a:p>
        </p:txBody>
      </p:sp>
      <p:sp>
        <p:nvSpPr>
          <p:cNvPr id="183" name="Google Shape;183;p23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Analyse des besoins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Bilans - Conclusion        		     11/57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43875" y="-694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600">
                <a:latin typeface="Lexend"/>
                <a:ea typeface="Lexend"/>
                <a:cs typeface="Lexend"/>
                <a:sym typeface="Lexend"/>
              </a:rPr>
              <a:t>1.2 Définition des contraintes et des objectifs</a:t>
            </a:r>
            <a:endParaRPr sz="2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Analyse des besoins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Bilans - Conclusion        		     12/57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255800" y="3787775"/>
            <a:ext cx="6632400" cy="81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Base de données :</a:t>
            </a:r>
            <a:endParaRPr>
              <a:solidFill>
                <a:srgbClr val="FF99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-"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Gestion des commandes, des produits et des clients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-"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Automatisation BD grâce à des procédures et des déclencheurs SQL.</a:t>
            </a:r>
            <a:endParaRPr sz="1800"/>
          </a:p>
        </p:txBody>
      </p:sp>
      <p:sp>
        <p:nvSpPr>
          <p:cNvPr id="191" name="Google Shape;191;p24"/>
          <p:cNvSpPr txBox="1"/>
          <p:nvPr/>
        </p:nvSpPr>
        <p:spPr>
          <a:xfrm>
            <a:off x="570288" y="1069575"/>
            <a:ext cx="3645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Compte Client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→ Consultation / Modification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→ Création/</a:t>
            </a: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Connexion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246738" y="2430600"/>
            <a:ext cx="46584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Commander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Ajout dans le panier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Ajouter les informations de paiement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4905139" y="1046975"/>
            <a:ext cx="32550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Produits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Consultation des détails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Tri par critères/Recherche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720888" y="2306988"/>
            <a:ext cx="3906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Panier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→ Consultation du panier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→ Suppression des articles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→ Modification de la quantité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5185525" y="1069575"/>
            <a:ext cx="3069600" cy="93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977850" y="1036420"/>
            <a:ext cx="2830200" cy="1005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202100" y="2307000"/>
            <a:ext cx="2943900" cy="115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570300" y="2459888"/>
            <a:ext cx="4011300" cy="93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4138338" y="543750"/>
            <a:ext cx="9579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769EF"/>
                </a:solidFill>
                <a:latin typeface="Lexend"/>
                <a:ea typeface="Lexend"/>
                <a:cs typeface="Lexend"/>
                <a:sym typeface="Lexend"/>
              </a:rPr>
              <a:t>Site Web</a:t>
            </a:r>
            <a:endParaRPr>
              <a:solidFill>
                <a:srgbClr val="5769E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512700" y="415175"/>
            <a:ext cx="8118600" cy="42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500">
                <a:latin typeface="Lexend"/>
                <a:ea typeface="Lexend"/>
                <a:cs typeface="Lexend"/>
                <a:sym typeface="Lexend"/>
              </a:rPr>
              <a:t>2 - Réalisation technique : méthodologie</a:t>
            </a:r>
            <a:endParaRPr sz="45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2.1 - Gestion de Projet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2.2 - Justification des choix et description des technologies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436925" y="1873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Gantt Prévisionnel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0" y="-9000"/>
            <a:ext cx="40488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00">
                <a:latin typeface="Lexend"/>
                <a:ea typeface="Lexend"/>
                <a:cs typeface="Lexend"/>
                <a:sym typeface="Lexend"/>
              </a:rPr>
              <a:t>2.1  Gestion du Projet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Méthodologie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Déroulement - Résultats - Bilans - Conclusion        		     14/57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73" y="895626"/>
            <a:ext cx="8520599" cy="170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r="84690"/>
          <a:stretch/>
        </p:blipFill>
        <p:spPr>
          <a:xfrm>
            <a:off x="5645575" y="2699350"/>
            <a:ext cx="983528" cy="170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6"/>
          <p:cNvCxnSpPr/>
          <p:nvPr/>
        </p:nvCxnSpPr>
        <p:spPr>
          <a:xfrm>
            <a:off x="6094325" y="2246075"/>
            <a:ext cx="0" cy="404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p26"/>
          <p:cNvSpPr txBox="1"/>
          <p:nvPr/>
        </p:nvSpPr>
        <p:spPr>
          <a:xfrm>
            <a:off x="6851750" y="2572575"/>
            <a:ext cx="79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70 heures</a:t>
            </a:r>
            <a:endParaRPr sz="10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943800" y="2580350"/>
            <a:ext cx="643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exend"/>
                <a:ea typeface="Lexend"/>
                <a:cs typeface="Lexend"/>
                <a:sym typeface="Lexend"/>
              </a:rPr>
              <a:t>Sprint 6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881050" y="4161588"/>
            <a:ext cx="276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00D1D1"/>
                </a:solidFill>
                <a:latin typeface="Lexend"/>
                <a:ea typeface="Lexend"/>
                <a:cs typeface="Lexend"/>
                <a:sym typeface="Lexend"/>
              </a:rPr>
              <a:t>Modification de la documentation utilisateur web</a:t>
            </a:r>
            <a:endParaRPr sz="800">
              <a:solidFill>
                <a:srgbClr val="00D1D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6527100" y="2650475"/>
            <a:ext cx="2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400">
                <a:solidFill>
                  <a:srgbClr val="4695D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 sz="5400">
              <a:solidFill>
                <a:srgbClr val="4695D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6527100" y="3654000"/>
            <a:ext cx="299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b="1">
                <a:solidFill>
                  <a:srgbClr val="43D1F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 sz="3300" b="1">
              <a:solidFill>
                <a:srgbClr val="43D1F7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6557050" y="3404350"/>
            <a:ext cx="29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0095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 sz="2200" b="1">
              <a:solidFill>
                <a:srgbClr val="0095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6202800" y="4266000"/>
            <a:ext cx="423600" cy="99000"/>
          </a:xfrm>
          <a:prstGeom prst="rect">
            <a:avLst/>
          </a:prstGeom>
          <a:solidFill>
            <a:srgbClr val="00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6587000" y="4123050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00D1D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 sz="1300" b="1">
              <a:solidFill>
                <a:srgbClr val="00D1D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6886400" y="3076463"/>
            <a:ext cx="6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695D1"/>
                </a:solidFill>
                <a:latin typeface="Lexend"/>
                <a:ea typeface="Lexend"/>
                <a:cs typeface="Lexend"/>
                <a:sym typeface="Lexend"/>
              </a:rPr>
              <a:t>40 heures</a:t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6886400" y="3876400"/>
            <a:ext cx="6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3D1F7"/>
                </a:solidFill>
                <a:latin typeface="Lexend"/>
                <a:ea typeface="Lexend"/>
                <a:cs typeface="Lexend"/>
                <a:sym typeface="Lexend"/>
              </a:rPr>
              <a:t>20 heures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6856450" y="3549475"/>
            <a:ext cx="6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0095FF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fr" sz="800" b="1">
                <a:solidFill>
                  <a:srgbClr val="43D1F7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800" b="1">
                <a:solidFill>
                  <a:srgbClr val="0095FF"/>
                </a:solidFill>
                <a:latin typeface="Lexend"/>
                <a:ea typeface="Lexend"/>
                <a:cs typeface="Lexend"/>
                <a:sym typeface="Lexend"/>
              </a:rPr>
              <a:t>heures</a:t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6856450" y="4175975"/>
            <a:ext cx="69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00D1D1"/>
                </a:solidFill>
                <a:latin typeface="Lexend"/>
                <a:ea typeface="Lexend"/>
                <a:cs typeface="Lexend"/>
                <a:sym typeface="Lexend"/>
              </a:rPr>
              <a:t>5 heures</a:t>
            </a: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7111300" y="3285350"/>
            <a:ext cx="18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exend"/>
                <a:ea typeface="Lexend"/>
                <a:cs typeface="Lexend"/>
                <a:sym typeface="Lexend"/>
              </a:rPr>
              <a:t>+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7111300" y="3687500"/>
            <a:ext cx="18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exend"/>
                <a:ea typeface="Lexend"/>
                <a:cs typeface="Lexend"/>
                <a:sym typeface="Lexend"/>
              </a:rPr>
              <a:t>+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7111300" y="4022475"/>
            <a:ext cx="18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exend"/>
                <a:ea typeface="Lexend"/>
                <a:cs typeface="Lexend"/>
                <a:sym typeface="Lexend"/>
              </a:rPr>
              <a:t>+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 rot="5400000">
            <a:off x="7141250" y="2760163"/>
            <a:ext cx="1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=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2644350" y="2741900"/>
            <a:ext cx="30000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695D1"/>
                </a:solidFill>
                <a:latin typeface="Lexend"/>
                <a:ea typeface="Lexend"/>
                <a:cs typeface="Lexend"/>
                <a:sym typeface="Lexend"/>
              </a:rPr>
              <a:t>Modification d’un compte</a:t>
            </a:r>
            <a:endParaRPr sz="100" b="1">
              <a:solidFill>
                <a:srgbClr val="4695D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695D1"/>
                </a:solidFill>
                <a:latin typeface="Lexend"/>
                <a:ea typeface="Lexend"/>
                <a:cs typeface="Lexend"/>
                <a:sym typeface="Lexend"/>
              </a:rPr>
              <a:t>Recherche d’un produit</a:t>
            </a:r>
            <a:endParaRPr sz="800" b="1">
              <a:solidFill>
                <a:srgbClr val="4695D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695D1"/>
                </a:solidFill>
                <a:latin typeface="Lexend"/>
                <a:ea typeface="Lexend"/>
                <a:cs typeface="Lexend"/>
                <a:sym typeface="Lexend"/>
              </a:rPr>
              <a:t>Consultation du panier</a:t>
            </a:r>
            <a:endParaRPr sz="800" b="1">
              <a:solidFill>
                <a:srgbClr val="4695D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695D1"/>
                </a:solidFill>
                <a:latin typeface="Lexend"/>
                <a:ea typeface="Lexend"/>
                <a:cs typeface="Lexend"/>
                <a:sym typeface="Lexend"/>
              </a:rPr>
              <a:t>Commander un produit</a:t>
            </a:r>
            <a:endParaRPr sz="800" b="1">
              <a:solidFill>
                <a:srgbClr val="4695D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695D1"/>
                </a:solidFill>
                <a:latin typeface="Lexend"/>
                <a:ea typeface="Lexend"/>
                <a:cs typeface="Lexend"/>
                <a:sym typeface="Lexend"/>
              </a:rPr>
              <a:t>Tri des produits</a:t>
            </a:r>
            <a:endParaRPr sz="800" b="1">
              <a:solidFill>
                <a:srgbClr val="4695D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44350" y="34560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0095FF"/>
                </a:solidFill>
                <a:latin typeface="Lexend"/>
                <a:ea typeface="Lexend"/>
                <a:cs typeface="Lexend"/>
                <a:sym typeface="Lexend"/>
              </a:rPr>
              <a:t>Modifier le script de création des tables de la BD</a:t>
            </a:r>
            <a:endParaRPr sz="800" b="1">
              <a:solidFill>
                <a:srgbClr val="0095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0095FF"/>
                </a:solidFill>
                <a:latin typeface="Lexend"/>
                <a:ea typeface="Lexend"/>
                <a:cs typeface="Lexend"/>
                <a:sym typeface="Lexend"/>
              </a:rPr>
              <a:t>Modifier le script d'insertion des données BD</a:t>
            </a: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2644350" y="3731050"/>
            <a:ext cx="30000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3D1F7"/>
                </a:solidFill>
                <a:latin typeface="Lexend"/>
                <a:ea typeface="Lexend"/>
                <a:cs typeface="Lexend"/>
                <a:sym typeface="Lexend"/>
              </a:rPr>
              <a:t>Visualisation graphique des données en Java </a:t>
            </a:r>
            <a:endParaRPr sz="800" b="1">
              <a:solidFill>
                <a:srgbClr val="43D1F7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3D1F7"/>
                </a:solidFill>
                <a:latin typeface="Lexend"/>
                <a:ea typeface="Lexend"/>
                <a:cs typeface="Lexend"/>
                <a:sym typeface="Lexend"/>
              </a:rPr>
              <a:t>Historiser les données des capteurs Python</a:t>
            </a:r>
            <a:endParaRPr sz="800" b="1">
              <a:solidFill>
                <a:srgbClr val="43D1F7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43D1F7"/>
                </a:solidFill>
                <a:latin typeface="Lexend"/>
                <a:ea typeface="Lexend"/>
                <a:cs typeface="Lexend"/>
                <a:sym typeface="Lexend"/>
              </a:rPr>
              <a:t>Gestion des exceptions des procédures/fonctions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1768375" y="-219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Répartition des tâches et des rôles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1709525" y="1219013"/>
            <a:ext cx="1151388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Romain Massip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3026075" y="121218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PYTHON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4561375" y="120813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BD/WEB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3026075" y="60418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Semaine 49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4561375" y="60418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Semaine 50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1709525" y="1860913"/>
            <a:ext cx="1151388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Teddy Babel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1709525" y="3575738"/>
            <a:ext cx="1151388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Julien Druelle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1709525" y="2466763"/>
            <a:ext cx="1151388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Matthis Mabille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1709525" y="3040888"/>
            <a:ext cx="1151388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Alexandre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Benachir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3026075" y="182018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BD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3026075" y="3535013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WEB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3026075" y="242603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exend"/>
                <a:ea typeface="Lexend"/>
                <a:cs typeface="Lexend"/>
                <a:sym typeface="Lexend"/>
              </a:rPr>
              <a:t>PYTHON/WEB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026075" y="3000163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BD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4561375" y="1812075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JAVA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4561375" y="3540513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PYTHON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4561375" y="244588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WEB/BD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4561375" y="2993200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JAVA/WEB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2981700" y="4320675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5995000" y="4320663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7311200" y="4316350"/>
            <a:ext cx="16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SCRUM Master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4308002" y="4320675"/>
            <a:ext cx="16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Product Owner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198400" y="4320675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1496138" y="4313800"/>
            <a:ext cx="14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Développeur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62" name="Google Shape;262;p27"/>
          <p:cNvCxnSpPr/>
          <p:nvPr/>
        </p:nvCxnSpPr>
        <p:spPr>
          <a:xfrm>
            <a:off x="2927325" y="1234913"/>
            <a:ext cx="0" cy="27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7"/>
          <p:cNvCxnSpPr/>
          <p:nvPr/>
        </p:nvCxnSpPr>
        <p:spPr>
          <a:xfrm>
            <a:off x="4455175" y="1228413"/>
            <a:ext cx="0" cy="27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0" y="-9000"/>
            <a:ext cx="40488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100">
                <a:latin typeface="Lexend"/>
                <a:ea typeface="Lexend"/>
                <a:cs typeface="Lexend"/>
                <a:sym typeface="Lexend"/>
              </a:rPr>
              <a:t>2.1  Gestion du Projet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Méthodologie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Déroulement - Résultats - Bilans - Conclusion        		     15/57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6104125" y="60418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Semaine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6104125" y="121218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exend"/>
                <a:ea typeface="Lexend"/>
                <a:cs typeface="Lexend"/>
                <a:sym typeface="Lexend"/>
              </a:rPr>
              <a:t>PYTHON/JAVA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6104125" y="1816125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BD/WEB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6104125" y="3544563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WEB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6104125" y="2449938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WEB/BD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6104125" y="2997250"/>
            <a:ext cx="1330344" cy="391554"/>
          </a:xfrm>
          <a:prstGeom prst="flowChartTerminator">
            <a:avLst/>
          </a:prstGeom>
          <a:solidFill>
            <a:srgbClr val="FFF2CC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JAVA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72" name="Google Shape;272;p27"/>
          <p:cNvCxnSpPr/>
          <p:nvPr/>
        </p:nvCxnSpPr>
        <p:spPr>
          <a:xfrm>
            <a:off x="5999800" y="1228413"/>
            <a:ext cx="0" cy="27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549" y="1479366"/>
            <a:ext cx="3227700" cy="242220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/>
          <p:nvPr/>
        </p:nvSpPr>
        <p:spPr>
          <a:xfrm>
            <a:off x="5339000" y="955325"/>
            <a:ext cx="2487900" cy="33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Fonctionnement en Méthode Agile</a:t>
            </a:r>
            <a:endParaRPr sz="10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222900" y="802975"/>
            <a:ext cx="39981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Planification des réunions hebdomadaires</a:t>
            </a:r>
            <a:endParaRPr sz="10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Chaque lundi matin : 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Review des livrables de la semaine précédente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Validation des éléments réalisés avec le client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-"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Répartition des tâches de la semaine à venir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520250" y="2431325"/>
            <a:ext cx="2714400" cy="1674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692100" y="2521125"/>
            <a:ext cx="156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Contrat d’équipe</a:t>
            </a:r>
            <a:endParaRPr sz="1100"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745950" y="2904925"/>
            <a:ext cx="2362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Travail en autonomie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Respect des échéances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Entraide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Travail en Équipe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Répartition des tâches équitables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3" name="Google Shape;283;p28"/>
          <p:cNvSpPr txBox="1">
            <a:spLocks noGrp="1"/>
          </p:cNvSpPr>
          <p:nvPr>
            <p:ph type="title"/>
          </p:nvPr>
        </p:nvSpPr>
        <p:spPr>
          <a:xfrm>
            <a:off x="0" y="-9000"/>
            <a:ext cx="40488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2.1  Gestion du Projet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4" name="Google Shape;284;p28"/>
          <p:cNvCxnSpPr/>
          <p:nvPr/>
        </p:nvCxnSpPr>
        <p:spPr>
          <a:xfrm rot="10800000" flipH="1">
            <a:off x="7189625" y="2106975"/>
            <a:ext cx="765600" cy="537000"/>
          </a:xfrm>
          <a:prstGeom prst="straightConnector1">
            <a:avLst/>
          </a:prstGeom>
          <a:noFill/>
          <a:ln w="19050" cap="flat" cmpd="sng">
            <a:solidFill>
              <a:srgbClr val="5769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8"/>
          <p:cNvSpPr txBox="1"/>
          <p:nvPr/>
        </p:nvSpPr>
        <p:spPr>
          <a:xfrm>
            <a:off x="7437125" y="1783725"/>
            <a:ext cx="1632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exend"/>
                <a:ea typeface="Lexend"/>
                <a:cs typeface="Lexend"/>
                <a:sym typeface="Lexend"/>
              </a:rPr>
              <a:t>Navigation sur le site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6" name="Google Shape;286;p28"/>
          <p:cNvCxnSpPr/>
          <p:nvPr/>
        </p:nvCxnSpPr>
        <p:spPr>
          <a:xfrm rot="10800000">
            <a:off x="5735375" y="1824075"/>
            <a:ext cx="443400" cy="428400"/>
          </a:xfrm>
          <a:prstGeom prst="straightConnector1">
            <a:avLst/>
          </a:prstGeom>
          <a:noFill/>
          <a:ln w="19050" cap="flat" cmpd="sng">
            <a:solidFill>
              <a:srgbClr val="FA4A5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28"/>
          <p:cNvSpPr txBox="1"/>
          <p:nvPr/>
        </p:nvSpPr>
        <p:spPr>
          <a:xfrm>
            <a:off x="4546775" y="1398075"/>
            <a:ext cx="163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Mise sur le serveur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8" name="Google Shape;288;p28"/>
          <p:cNvCxnSpPr>
            <a:stCxn id="277" idx="1"/>
          </p:cNvCxnSpPr>
          <p:nvPr/>
        </p:nvCxnSpPr>
        <p:spPr>
          <a:xfrm>
            <a:off x="4906549" y="2690471"/>
            <a:ext cx="981300" cy="404100"/>
          </a:xfrm>
          <a:prstGeom prst="straightConnector1">
            <a:avLst/>
          </a:prstGeom>
          <a:noFill/>
          <a:ln w="19050" cap="flat" cmpd="sng">
            <a:solidFill>
              <a:srgbClr val="FF9034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9" name="Google Shape;289;p28"/>
          <p:cNvSpPr txBox="1"/>
          <p:nvPr/>
        </p:nvSpPr>
        <p:spPr>
          <a:xfrm>
            <a:off x="3791825" y="2252475"/>
            <a:ext cx="163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Vérification avec le client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Méthodologie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Déroulement - Résultats - Bilans - Conclusion        		     16/57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1" name="Google Shape;2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250" y="2483175"/>
            <a:ext cx="758800" cy="7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4650" y="665298"/>
            <a:ext cx="717425" cy="69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8"/>
          <p:cNvCxnSpPr/>
          <p:nvPr/>
        </p:nvCxnSpPr>
        <p:spPr>
          <a:xfrm rot="10800000">
            <a:off x="7350725" y="3473175"/>
            <a:ext cx="443400" cy="428400"/>
          </a:xfrm>
          <a:prstGeom prst="straightConnector1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94" name="Google Shape;294;p28"/>
          <p:cNvSpPr txBox="1"/>
          <p:nvPr/>
        </p:nvSpPr>
        <p:spPr>
          <a:xfrm>
            <a:off x="7298300" y="3834175"/>
            <a:ext cx="170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exend"/>
                <a:ea typeface="Lexend"/>
                <a:cs typeface="Lexend"/>
                <a:sym typeface="Lexend"/>
              </a:rPr>
              <a:t>Release de la semaine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222900" y="846025"/>
            <a:ext cx="2886000" cy="239700"/>
          </a:xfrm>
          <a:prstGeom prst="rect">
            <a:avLst/>
          </a:prstGeom>
          <a:noFill/>
          <a:ln w="19050" cap="flat" cmpd="sng">
            <a:solidFill>
              <a:srgbClr val="0A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808575" y="2552425"/>
            <a:ext cx="1370100" cy="301800"/>
          </a:xfrm>
          <a:prstGeom prst="rect">
            <a:avLst/>
          </a:prstGeom>
          <a:noFill/>
          <a:ln w="19050" cap="flat" cmpd="sng">
            <a:solidFill>
              <a:srgbClr val="0A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5225" y="765973"/>
            <a:ext cx="717425" cy="71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150" y="546675"/>
            <a:ext cx="819052" cy="8190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1892500" y="717700"/>
            <a:ext cx="182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Lexend"/>
                <a:ea typeface="Lexend"/>
                <a:cs typeface="Lexend"/>
                <a:sym typeface="Lexend"/>
              </a:rPr>
              <a:t>Github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0" y="-9000"/>
            <a:ext cx="40488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2.1  Gestion du Projet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00" y="1686125"/>
            <a:ext cx="5709975" cy="2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/>
          <p:nvPr/>
        </p:nvSpPr>
        <p:spPr>
          <a:xfrm>
            <a:off x="734775" y="3991050"/>
            <a:ext cx="3573300" cy="56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125" y="604174"/>
            <a:ext cx="4888251" cy="23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/>
          <p:nvPr/>
        </p:nvSpPr>
        <p:spPr>
          <a:xfrm>
            <a:off x="4155150" y="604200"/>
            <a:ext cx="4888200" cy="2340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29"/>
          <p:cNvCxnSpPr>
            <a:endCxn id="308" idx="2"/>
          </p:cNvCxnSpPr>
          <p:nvPr/>
        </p:nvCxnSpPr>
        <p:spPr>
          <a:xfrm rot="10800000" flipH="1">
            <a:off x="4222950" y="2944200"/>
            <a:ext cx="2376300" cy="115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29"/>
          <p:cNvSpPr/>
          <p:nvPr/>
        </p:nvSpPr>
        <p:spPr>
          <a:xfrm>
            <a:off x="4439575" y="2753525"/>
            <a:ext cx="1314900" cy="232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4439575" y="3609750"/>
            <a:ext cx="1461900" cy="334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2461" y="122875"/>
            <a:ext cx="4105915" cy="23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/>
          <p:nvPr/>
        </p:nvSpPr>
        <p:spPr>
          <a:xfrm>
            <a:off x="4852513" y="122350"/>
            <a:ext cx="4105800" cy="2340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" name="Google Shape;314;p29"/>
          <p:cNvCxnSpPr>
            <a:stCxn id="310" idx="3"/>
          </p:cNvCxnSpPr>
          <p:nvPr/>
        </p:nvCxnSpPr>
        <p:spPr>
          <a:xfrm rot="10800000" flipH="1">
            <a:off x="5754475" y="2536925"/>
            <a:ext cx="672900" cy="332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5" name="Google Shape;31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5748" y="301749"/>
            <a:ext cx="3573299" cy="2227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/>
          <p:nvPr/>
        </p:nvSpPr>
        <p:spPr>
          <a:xfrm>
            <a:off x="5245750" y="301750"/>
            <a:ext cx="3573300" cy="2227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7" name="Google Shape;317;p29"/>
          <p:cNvCxnSpPr>
            <a:endCxn id="316" idx="2"/>
          </p:cNvCxnSpPr>
          <p:nvPr/>
        </p:nvCxnSpPr>
        <p:spPr>
          <a:xfrm rot="10800000" flipH="1">
            <a:off x="5844100" y="2529250"/>
            <a:ext cx="1188300" cy="1284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8" name="Google Shape;318;p29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Méthodologie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Déroulement - Résultats - Bilans - Conclusion        		     17/57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39575" y="40200"/>
            <a:ext cx="40488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>
                <a:latin typeface="Lexend"/>
                <a:ea typeface="Lexend"/>
                <a:cs typeface="Lexend"/>
                <a:sym typeface="Lexend"/>
              </a:rPr>
              <a:t>2.1  Gestion du Projet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885" y="808785"/>
            <a:ext cx="531849" cy="73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276" y="727813"/>
            <a:ext cx="566900" cy="779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/>
        </p:nvSpPr>
        <p:spPr>
          <a:xfrm>
            <a:off x="6099575" y="1559738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Google Slides</a:t>
            </a:r>
            <a:endParaRPr sz="900"/>
          </a:p>
        </p:txBody>
      </p:sp>
      <p:sp>
        <p:nvSpPr>
          <p:cNvPr id="327" name="Google Shape;327;p30"/>
          <p:cNvSpPr txBox="1"/>
          <p:nvPr/>
        </p:nvSpPr>
        <p:spPr>
          <a:xfrm>
            <a:off x="4374363" y="1560763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Google Docs</a:t>
            </a:r>
            <a:endParaRPr sz="900"/>
          </a:p>
        </p:txBody>
      </p:sp>
      <p:sp>
        <p:nvSpPr>
          <p:cNvPr id="328" name="Google Shape;328;p30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Méthodologie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Déroulement - Résultats - Bilans - Conclusion        		     18/57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30"/>
          <p:cNvSpPr txBox="1">
            <a:spLocks noGrp="1"/>
          </p:cNvSpPr>
          <p:nvPr>
            <p:ph type="title"/>
          </p:nvPr>
        </p:nvSpPr>
        <p:spPr>
          <a:xfrm>
            <a:off x="4220125" y="71175"/>
            <a:ext cx="44193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Outils de communication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1076513" y="4118588"/>
            <a:ext cx="285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- Communication facilitée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- Echange de fichiers facilité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1" name="Google Shape;3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25" y="1603275"/>
            <a:ext cx="4002575" cy="25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025" y="2095225"/>
            <a:ext cx="1685375" cy="15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8238" y="1941909"/>
            <a:ext cx="1522564" cy="18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2125" y="948149"/>
            <a:ext cx="2068816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25" y="544250"/>
            <a:ext cx="849100" cy="8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643625" y="1264575"/>
            <a:ext cx="84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Discord</a:t>
            </a:r>
            <a:endParaRPr sz="900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/>
          <p:nvPr/>
        </p:nvSpPr>
        <p:spPr>
          <a:xfrm>
            <a:off x="892950" y="1486950"/>
            <a:ext cx="4097100" cy="282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189750" y="130700"/>
            <a:ext cx="8764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300">
                <a:latin typeface="Lexend"/>
                <a:ea typeface="Lexend"/>
                <a:cs typeface="Lexend"/>
                <a:sym typeface="Lexend"/>
              </a:rPr>
              <a:t>2.2 Justifications des choix et description des technologies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Méthodologie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Déroulement - Résultats - Bilans - Conclusion        		     19/57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1190325" y="3050875"/>
            <a:ext cx="3513600" cy="10572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197" y="1733837"/>
            <a:ext cx="888750" cy="8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791" y="3096263"/>
            <a:ext cx="1839501" cy="9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/>
          <p:nvPr/>
        </p:nvSpPr>
        <p:spPr>
          <a:xfrm>
            <a:off x="61775" y="631050"/>
            <a:ext cx="2073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Lexend"/>
                <a:ea typeface="Lexend"/>
                <a:cs typeface="Lexend"/>
                <a:sym typeface="Lexend"/>
              </a:rPr>
              <a:t>Site Web :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8" name="Google Shape;3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5000" y="3328915"/>
            <a:ext cx="962085" cy="51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 txBox="1"/>
          <p:nvPr/>
        </p:nvSpPr>
        <p:spPr>
          <a:xfrm>
            <a:off x="6252525" y="577275"/>
            <a:ext cx="246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Lexend"/>
                <a:ea typeface="Lexend"/>
                <a:cs typeface="Lexend"/>
                <a:sym typeface="Lexend"/>
              </a:rPr>
              <a:t>Imposé :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50" name="Google Shape;350;p31"/>
          <p:cNvGrpSpPr/>
          <p:nvPr/>
        </p:nvGrpSpPr>
        <p:grpSpPr>
          <a:xfrm>
            <a:off x="6343425" y="2222825"/>
            <a:ext cx="2560800" cy="1246538"/>
            <a:chOff x="6575250" y="3286663"/>
            <a:chExt cx="2560800" cy="1246538"/>
          </a:xfrm>
        </p:grpSpPr>
        <p:sp>
          <p:nvSpPr>
            <p:cNvPr id="351" name="Google Shape;351;p31"/>
            <p:cNvSpPr/>
            <p:nvPr/>
          </p:nvSpPr>
          <p:spPr>
            <a:xfrm>
              <a:off x="6575250" y="3365600"/>
              <a:ext cx="2560800" cy="1167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>
                  <a:solidFill>
                    <a:schemeClr val="lt2"/>
                  </a:solidFill>
                </a:rPr>
                <a:t>Avantages :</a:t>
              </a:r>
              <a:r>
                <a:rPr lang="fr">
                  <a:solidFill>
                    <a:schemeClr val="dk1"/>
                  </a:solidFill>
                </a:rPr>
                <a:t> Exécution sur le serveur (plus sécuritaire)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>
                  <a:solidFill>
                    <a:srgbClr val="FF0000"/>
                  </a:solidFill>
                </a:rPr>
                <a:t>Inconvénients : </a:t>
              </a:r>
              <a:r>
                <a:rPr lang="fr">
                  <a:solidFill>
                    <a:schemeClr val="dk1"/>
                  </a:solidFill>
                </a:rPr>
                <a:t>Limitation dans le développement</a:t>
              </a:r>
              <a:endParaRPr/>
            </a:p>
          </p:txBody>
        </p:sp>
        <p:cxnSp>
          <p:nvCxnSpPr>
            <p:cNvPr id="352" name="Google Shape;352;p31"/>
            <p:cNvCxnSpPr/>
            <p:nvPr/>
          </p:nvCxnSpPr>
          <p:spPr>
            <a:xfrm>
              <a:off x="6575250" y="3580738"/>
              <a:ext cx="2552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3" name="Google Shape;353;p31"/>
            <p:cNvSpPr txBox="1"/>
            <p:nvPr/>
          </p:nvSpPr>
          <p:spPr>
            <a:xfrm>
              <a:off x="7224150" y="3286663"/>
              <a:ext cx="123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Lexend"/>
                  <a:ea typeface="Lexend"/>
                  <a:cs typeface="Lexend"/>
                  <a:sym typeface="Lexend"/>
                </a:rPr>
                <a:t>PHP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54" name="Google Shape;354;p31"/>
          <p:cNvSpPr txBox="1"/>
          <p:nvPr/>
        </p:nvSpPr>
        <p:spPr>
          <a:xfrm>
            <a:off x="1212750" y="1540475"/>
            <a:ext cx="207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Code :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6299313" y="1171150"/>
            <a:ext cx="246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Lexend"/>
                <a:ea typeface="Lexend"/>
                <a:cs typeface="Lexend"/>
                <a:sym typeface="Lexend"/>
              </a:rPr>
              <a:t>Choisi :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56" name="Google Shape;356;p31"/>
          <p:cNvGrpSpPr/>
          <p:nvPr/>
        </p:nvGrpSpPr>
        <p:grpSpPr>
          <a:xfrm>
            <a:off x="6343425" y="1869925"/>
            <a:ext cx="2607000" cy="1268250"/>
            <a:chOff x="2125025" y="1944150"/>
            <a:chExt cx="2607000" cy="1268250"/>
          </a:xfrm>
        </p:grpSpPr>
        <p:sp>
          <p:nvSpPr>
            <p:cNvPr id="357" name="Google Shape;357;p31"/>
            <p:cNvSpPr/>
            <p:nvPr/>
          </p:nvSpPr>
          <p:spPr>
            <a:xfrm>
              <a:off x="2126450" y="2044800"/>
              <a:ext cx="2605500" cy="1167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2"/>
                  </a:solidFill>
                </a:rPr>
                <a:t>Avantages : </a:t>
              </a:r>
              <a:r>
                <a:rPr lang="fr"/>
                <a:t>Créer du contenu mis à jour de façon dynamique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0000"/>
                  </a:solidFill>
                </a:rPr>
                <a:t>Inconvénients :</a:t>
              </a:r>
              <a:r>
                <a:rPr lang="fr"/>
                <a:t> Interprétation du JS selon le navigateur</a:t>
              </a:r>
              <a:endParaRPr sz="1200" b="1">
                <a:solidFill>
                  <a:srgbClr val="202124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358" name="Google Shape;358;p31"/>
            <p:cNvCxnSpPr/>
            <p:nvPr/>
          </p:nvCxnSpPr>
          <p:spPr>
            <a:xfrm>
              <a:off x="2125025" y="2269450"/>
              <a:ext cx="2607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9" name="Google Shape;359;p31"/>
            <p:cNvSpPr txBox="1"/>
            <p:nvPr/>
          </p:nvSpPr>
          <p:spPr>
            <a:xfrm>
              <a:off x="2988100" y="1944150"/>
              <a:ext cx="123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Lexend"/>
                  <a:ea typeface="Lexend"/>
                  <a:cs typeface="Lexend"/>
                  <a:sym typeface="Lexend"/>
                </a:rPr>
                <a:t>JavaScript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360" name="Google Shape;3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950" y="2934582"/>
            <a:ext cx="1508300" cy="1367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31"/>
          <p:cNvGrpSpPr/>
          <p:nvPr/>
        </p:nvGrpSpPr>
        <p:grpSpPr>
          <a:xfrm>
            <a:off x="6343425" y="893913"/>
            <a:ext cx="2379000" cy="1263650"/>
            <a:chOff x="8659525" y="130700"/>
            <a:chExt cx="2379000" cy="1263650"/>
          </a:xfrm>
        </p:grpSpPr>
        <p:sp>
          <p:nvSpPr>
            <p:cNvPr id="362" name="Google Shape;362;p31"/>
            <p:cNvSpPr txBox="1"/>
            <p:nvPr/>
          </p:nvSpPr>
          <p:spPr>
            <a:xfrm>
              <a:off x="9232225" y="130700"/>
              <a:ext cx="123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Lexend"/>
                  <a:ea typeface="Lexend"/>
                  <a:cs typeface="Lexend"/>
                  <a:sym typeface="Lexend"/>
                </a:rPr>
                <a:t>HTML / CSS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8659525" y="226750"/>
              <a:ext cx="2379000" cy="1167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2"/>
                  </a:solidFill>
                </a:rPr>
                <a:t>Avantages :</a:t>
              </a:r>
              <a:r>
                <a:rPr lang="fr"/>
                <a:t> Nombreuses possibilités de modélisation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0000"/>
                  </a:solidFill>
                </a:rPr>
                <a:t>Inconvénients :</a:t>
              </a:r>
              <a:r>
                <a:rPr lang="fr"/>
                <a:t> </a:t>
              </a:r>
              <a:r>
                <a:rPr lang="fr">
                  <a:solidFill>
                    <a:schemeClr val="dk1"/>
                  </a:solidFill>
                </a:rPr>
                <a:t>Site statique sans liaison BD</a:t>
              </a:r>
              <a:r>
                <a:rPr lang="fr"/>
                <a:t> </a:t>
              </a:r>
              <a:endParaRPr/>
            </a:p>
          </p:txBody>
        </p:sp>
        <p:cxnSp>
          <p:nvCxnSpPr>
            <p:cNvPr id="364" name="Google Shape;364;p31"/>
            <p:cNvCxnSpPr/>
            <p:nvPr/>
          </p:nvCxnSpPr>
          <p:spPr>
            <a:xfrm>
              <a:off x="8659525" y="437300"/>
              <a:ext cx="2379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5" name="Google Shape;365;p31"/>
          <p:cNvGrpSpPr/>
          <p:nvPr/>
        </p:nvGrpSpPr>
        <p:grpSpPr>
          <a:xfrm>
            <a:off x="6344163" y="3390538"/>
            <a:ext cx="2605513" cy="1230575"/>
            <a:chOff x="8812338" y="1614888"/>
            <a:chExt cx="2605513" cy="1230575"/>
          </a:xfrm>
        </p:grpSpPr>
        <p:sp>
          <p:nvSpPr>
            <p:cNvPr id="366" name="Google Shape;366;p31"/>
            <p:cNvSpPr/>
            <p:nvPr/>
          </p:nvSpPr>
          <p:spPr>
            <a:xfrm>
              <a:off x="8812350" y="1677863"/>
              <a:ext cx="2605500" cy="1167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>
                  <a:solidFill>
                    <a:schemeClr val="lt2"/>
                  </a:solidFill>
                </a:rPr>
                <a:t>Avantages :</a:t>
              </a:r>
              <a:r>
                <a:rPr lang="fr">
                  <a:solidFill>
                    <a:schemeClr val="dk1"/>
                  </a:solidFill>
                </a:rPr>
                <a:t> Interface intuitive, design simple et épuré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>
                  <a:solidFill>
                    <a:srgbClr val="FF0000"/>
                  </a:solidFill>
                </a:rPr>
                <a:t>Inconvénients : </a:t>
              </a:r>
              <a:r>
                <a:rPr lang="fr">
                  <a:solidFill>
                    <a:schemeClr val="dk1"/>
                  </a:solidFill>
                </a:rPr>
                <a:t>Impossibilité d'exécuter le code</a:t>
              </a:r>
              <a:endParaRPr/>
            </a:p>
          </p:txBody>
        </p:sp>
        <p:sp>
          <p:nvSpPr>
            <p:cNvPr id="367" name="Google Shape;367;p31"/>
            <p:cNvSpPr txBox="1"/>
            <p:nvPr/>
          </p:nvSpPr>
          <p:spPr>
            <a:xfrm>
              <a:off x="9115050" y="1614888"/>
              <a:ext cx="201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Lexend"/>
                  <a:ea typeface="Lexend"/>
                  <a:cs typeface="Lexend"/>
                  <a:sym typeface="Lexend"/>
                </a:rPr>
                <a:t>Visual Studio Code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368" name="Google Shape;368;p31"/>
            <p:cNvCxnSpPr/>
            <p:nvPr/>
          </p:nvCxnSpPr>
          <p:spPr>
            <a:xfrm>
              <a:off x="8812338" y="1933063"/>
              <a:ext cx="2585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00" u="sng">
                <a:latin typeface="Lexend"/>
                <a:ea typeface="Lexend"/>
                <a:cs typeface="Lexend"/>
                <a:sym typeface="Lexend"/>
              </a:rPr>
              <a:t>Présentation de l’équipe</a:t>
            </a:r>
            <a:endParaRPr sz="2400" u="sng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37" y="1452175"/>
            <a:ext cx="1635974" cy="21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013" y="1450039"/>
            <a:ext cx="1635975" cy="21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913" y="1452175"/>
            <a:ext cx="1687722" cy="21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t="10940" b="24964"/>
          <a:stretch/>
        </p:blipFill>
        <p:spPr>
          <a:xfrm>
            <a:off x="5549563" y="1450050"/>
            <a:ext cx="1687726" cy="21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0875" y="1432788"/>
            <a:ext cx="1635975" cy="22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Analyse des besoins  - Méthodologie - Déroulement - Résultats - Bilans - Conclusion                             2/57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59375" y="3670125"/>
            <a:ext cx="125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Romain Massip</a:t>
            </a:r>
            <a:endParaRPr b="1"/>
          </a:p>
        </p:txBody>
      </p:sp>
      <p:sp>
        <p:nvSpPr>
          <p:cNvPr id="79" name="Google Shape;79;p14"/>
          <p:cNvSpPr txBox="1"/>
          <p:nvPr/>
        </p:nvSpPr>
        <p:spPr>
          <a:xfrm>
            <a:off x="2137975" y="3670125"/>
            <a:ext cx="125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Julien Druelle</a:t>
            </a:r>
            <a:endParaRPr b="1"/>
          </a:p>
        </p:txBody>
      </p:sp>
      <p:sp>
        <p:nvSpPr>
          <p:cNvPr id="80" name="Google Shape;80;p14"/>
          <p:cNvSpPr txBox="1"/>
          <p:nvPr/>
        </p:nvSpPr>
        <p:spPr>
          <a:xfrm>
            <a:off x="3766725" y="3670125"/>
            <a:ext cx="149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Alexandre Benachir</a:t>
            </a:r>
            <a:endParaRPr b="1"/>
          </a:p>
        </p:txBody>
      </p:sp>
      <p:sp>
        <p:nvSpPr>
          <p:cNvPr id="81" name="Google Shape;81;p14"/>
          <p:cNvSpPr txBox="1"/>
          <p:nvPr/>
        </p:nvSpPr>
        <p:spPr>
          <a:xfrm>
            <a:off x="5736827" y="3670125"/>
            <a:ext cx="121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Matthis Mabille</a:t>
            </a:r>
            <a:endParaRPr b="1"/>
          </a:p>
        </p:txBody>
      </p:sp>
      <p:sp>
        <p:nvSpPr>
          <p:cNvPr id="82" name="Google Shape;82;p14"/>
          <p:cNvSpPr txBox="1"/>
          <p:nvPr/>
        </p:nvSpPr>
        <p:spPr>
          <a:xfrm>
            <a:off x="7694250" y="3670125"/>
            <a:ext cx="99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Teddy Babel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>
            <a:spLocks noGrp="1"/>
          </p:cNvSpPr>
          <p:nvPr>
            <p:ph type="title"/>
          </p:nvPr>
        </p:nvSpPr>
        <p:spPr>
          <a:xfrm>
            <a:off x="189750" y="332225"/>
            <a:ext cx="8764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300">
                <a:latin typeface="Lexend"/>
                <a:ea typeface="Lexend"/>
                <a:cs typeface="Lexend"/>
                <a:sym typeface="Lexend"/>
              </a:rPr>
              <a:t>2.2 Justifications des choix et description des technologies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Méthodologie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Déroulement - Résultats - Bilans - Conclusion        		     20/57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222300" y="1519970"/>
            <a:ext cx="2481600" cy="282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/>
          <p:nvPr/>
        </p:nvSpPr>
        <p:spPr>
          <a:xfrm>
            <a:off x="642600" y="2962500"/>
            <a:ext cx="1641000" cy="1057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75" y="3152800"/>
            <a:ext cx="1289650" cy="6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03" y="1678162"/>
            <a:ext cx="666603" cy="7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500" y="1629976"/>
            <a:ext cx="1517399" cy="85354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/>
          <p:nvPr/>
        </p:nvSpPr>
        <p:spPr>
          <a:xfrm>
            <a:off x="137400" y="806500"/>
            <a:ext cx="265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Lexend"/>
                <a:ea typeface="Lexend"/>
                <a:cs typeface="Lexend"/>
                <a:sym typeface="Lexend"/>
              </a:rPr>
              <a:t>Base de données :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32"/>
          <p:cNvSpPr txBox="1"/>
          <p:nvPr/>
        </p:nvSpPr>
        <p:spPr>
          <a:xfrm>
            <a:off x="3120788" y="1073575"/>
            <a:ext cx="246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Lexend"/>
                <a:ea typeface="Lexend"/>
                <a:cs typeface="Lexend"/>
                <a:sym typeface="Lexend"/>
              </a:rPr>
              <a:t>Imposé :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2979375" y="1670150"/>
            <a:ext cx="3158700" cy="128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Avantages </a:t>
            </a:r>
            <a:r>
              <a:rPr lang="fr">
                <a:solidFill>
                  <a:schemeClr val="dk2"/>
                </a:solidFill>
              </a:rPr>
              <a:t>: </a:t>
            </a:r>
            <a:r>
              <a:rPr lang="fr"/>
              <a:t>Fonctions de sécurité et de protection des données fiables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Inconvénients : </a:t>
            </a:r>
            <a:r>
              <a:rPr lang="fr"/>
              <a:t>Nécessite une très bonne connaissance du SQL</a:t>
            </a:r>
            <a:endParaRPr/>
          </a:p>
        </p:txBody>
      </p:sp>
      <p:cxnSp>
        <p:nvCxnSpPr>
          <p:cNvPr id="383" name="Google Shape;383;p32"/>
          <p:cNvCxnSpPr/>
          <p:nvPr/>
        </p:nvCxnSpPr>
        <p:spPr>
          <a:xfrm>
            <a:off x="2979375" y="2000013"/>
            <a:ext cx="31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32"/>
          <p:cNvSpPr txBox="1"/>
          <p:nvPr/>
        </p:nvSpPr>
        <p:spPr>
          <a:xfrm>
            <a:off x="3955025" y="1648113"/>
            <a:ext cx="12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Oracle SQL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85" name="Google Shape;385;p32"/>
          <p:cNvGrpSpPr/>
          <p:nvPr/>
        </p:nvGrpSpPr>
        <p:grpSpPr>
          <a:xfrm>
            <a:off x="2978525" y="3222025"/>
            <a:ext cx="2981050" cy="1292125"/>
            <a:chOff x="3423550" y="3228575"/>
            <a:chExt cx="2981050" cy="1292125"/>
          </a:xfrm>
        </p:grpSpPr>
        <p:sp>
          <p:nvSpPr>
            <p:cNvPr id="386" name="Google Shape;386;p32"/>
            <p:cNvSpPr/>
            <p:nvPr/>
          </p:nvSpPr>
          <p:spPr>
            <a:xfrm>
              <a:off x="3424400" y="3291000"/>
              <a:ext cx="2980200" cy="122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2"/>
                  </a:solidFill>
                </a:rPr>
                <a:t>Avantages : </a:t>
              </a:r>
              <a:r>
                <a:rPr lang="fr"/>
                <a:t>Interface graphique claire (arborescence des tables)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0000"/>
                  </a:solidFill>
                </a:rPr>
                <a:t>Inconvénients : </a:t>
              </a:r>
              <a:r>
                <a:rPr lang="fr">
                  <a:solidFill>
                    <a:schemeClr val="dk1"/>
                  </a:solidFill>
                </a:rPr>
                <a:t>Nécessite un bon PC et une bonne connexion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87" name="Google Shape;387;p32"/>
            <p:cNvCxnSpPr/>
            <p:nvPr/>
          </p:nvCxnSpPr>
          <p:spPr>
            <a:xfrm rot="10800000">
              <a:off x="3423550" y="3598300"/>
              <a:ext cx="297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8" name="Google Shape;388;p32"/>
            <p:cNvSpPr txBox="1"/>
            <p:nvPr/>
          </p:nvSpPr>
          <p:spPr>
            <a:xfrm>
              <a:off x="4078075" y="3228575"/>
              <a:ext cx="16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Lexend"/>
                  <a:ea typeface="Lexend"/>
                  <a:cs typeface="Lexend"/>
                  <a:sym typeface="Lexend"/>
                </a:rPr>
                <a:t>SQL Developer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89" name="Google Shape;389;p32"/>
          <p:cNvSpPr txBox="1"/>
          <p:nvPr/>
        </p:nvSpPr>
        <p:spPr>
          <a:xfrm>
            <a:off x="6439750" y="2000013"/>
            <a:ext cx="246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Lexend"/>
                <a:ea typeface="Lexend"/>
                <a:cs typeface="Lexend"/>
                <a:sym typeface="Lexend"/>
              </a:rPr>
              <a:t>Choisi :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90" name="Google Shape;390;p32"/>
          <p:cNvGrpSpPr/>
          <p:nvPr/>
        </p:nvGrpSpPr>
        <p:grpSpPr>
          <a:xfrm>
            <a:off x="6413550" y="2455442"/>
            <a:ext cx="2490900" cy="1347488"/>
            <a:chOff x="6906300" y="2315111"/>
            <a:chExt cx="2490900" cy="1612986"/>
          </a:xfrm>
        </p:grpSpPr>
        <p:sp>
          <p:nvSpPr>
            <p:cNvPr id="391" name="Google Shape;391;p32"/>
            <p:cNvSpPr/>
            <p:nvPr/>
          </p:nvSpPr>
          <p:spPr>
            <a:xfrm>
              <a:off x="6915400" y="2389097"/>
              <a:ext cx="2481600" cy="1539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>
                <a:solidFill>
                  <a:schemeClr val="lt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2"/>
                  </a:solidFill>
                </a:rPr>
                <a:t>Avantages : </a:t>
              </a:r>
              <a:r>
                <a:rPr lang="fr"/>
                <a:t>Faciliter la création du script de la BD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0000"/>
                  </a:solidFill>
                </a:rPr>
                <a:t>Inconvénients : </a:t>
              </a:r>
              <a:r>
                <a:rPr lang="fr"/>
                <a:t>Difficulté d’adaptation du programme</a:t>
              </a:r>
              <a:endParaRPr/>
            </a:p>
          </p:txBody>
        </p:sp>
        <p:cxnSp>
          <p:nvCxnSpPr>
            <p:cNvPr id="392" name="Google Shape;392;p32"/>
            <p:cNvCxnSpPr/>
            <p:nvPr/>
          </p:nvCxnSpPr>
          <p:spPr>
            <a:xfrm>
              <a:off x="6906300" y="2767269"/>
              <a:ext cx="249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3" name="Google Shape;393;p32"/>
            <p:cNvSpPr txBox="1"/>
            <p:nvPr/>
          </p:nvSpPr>
          <p:spPr>
            <a:xfrm>
              <a:off x="7534950" y="2315111"/>
              <a:ext cx="1233600" cy="4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Lexend"/>
                  <a:ea typeface="Lexend"/>
                  <a:cs typeface="Lexend"/>
                  <a:sym typeface="Lexend"/>
                </a:rPr>
                <a:t>Python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>
            <a:spLocks noGrp="1"/>
          </p:cNvSpPr>
          <p:nvPr>
            <p:ph type="title"/>
          </p:nvPr>
        </p:nvSpPr>
        <p:spPr>
          <a:xfrm>
            <a:off x="512700" y="415175"/>
            <a:ext cx="8118600" cy="42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500">
                <a:latin typeface="Lexend"/>
                <a:ea typeface="Lexend"/>
                <a:cs typeface="Lexend"/>
                <a:sym typeface="Lexend"/>
              </a:rPr>
              <a:t>3 - Réalisation technique :</a:t>
            </a:r>
            <a:endParaRPr sz="45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500">
                <a:latin typeface="Lexend"/>
                <a:ea typeface="Lexend"/>
                <a:cs typeface="Lexend"/>
                <a:sym typeface="Lexend"/>
              </a:rPr>
              <a:t>déroulement</a:t>
            </a:r>
            <a:endParaRPr sz="45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8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3.1 - Site Web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3.2 - Base de Données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3.3 - Hébergement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>
            <a:spLocks noGrp="1"/>
          </p:cNvSpPr>
          <p:nvPr>
            <p:ph type="title"/>
          </p:nvPr>
        </p:nvSpPr>
        <p:spPr>
          <a:xfrm>
            <a:off x="189750" y="168175"/>
            <a:ext cx="8764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300">
                <a:latin typeface="Lexend"/>
                <a:ea typeface="Lexend"/>
                <a:cs typeface="Lexend"/>
                <a:sym typeface="Lexend"/>
              </a:rPr>
              <a:t>3.1 Site Web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Déroulement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Résultats - Bilans - Conclusion        		     22/57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3221450" y="243925"/>
            <a:ext cx="315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Rappel des sous Objectifs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06" name="Google Shape;406;p34"/>
          <p:cNvPicPr preferRelativeResize="0"/>
          <p:nvPr/>
        </p:nvPicPr>
        <p:blipFill rotWithShape="1">
          <a:blip r:embed="rId3">
            <a:alphaModFix/>
          </a:blip>
          <a:srcRect b="9222"/>
          <a:stretch/>
        </p:blipFill>
        <p:spPr>
          <a:xfrm>
            <a:off x="152400" y="1129900"/>
            <a:ext cx="1918000" cy="31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4"/>
          <p:cNvSpPr/>
          <p:nvPr/>
        </p:nvSpPr>
        <p:spPr>
          <a:xfrm>
            <a:off x="134375" y="3795400"/>
            <a:ext cx="1806300" cy="30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 txBox="1"/>
          <p:nvPr/>
        </p:nvSpPr>
        <p:spPr>
          <a:xfrm>
            <a:off x="2933900" y="259225"/>
            <a:ext cx="339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Affichage du détail des Produits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09" name="Google Shape;4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11" y="1295125"/>
            <a:ext cx="4578939" cy="28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750" y="1358350"/>
            <a:ext cx="4229850" cy="27156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34"/>
          <p:cNvCxnSpPr/>
          <p:nvPr/>
        </p:nvCxnSpPr>
        <p:spPr>
          <a:xfrm>
            <a:off x="3557225" y="2036875"/>
            <a:ext cx="3718800" cy="115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2" name="Google Shape;4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2300" y="2069925"/>
            <a:ext cx="13144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/>
        </p:nvSpPr>
        <p:spPr>
          <a:xfrm>
            <a:off x="2809825" y="808075"/>
            <a:ext cx="3396900" cy="36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Affichage des données fixes d’un produit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14" name="Google Shape;414;p34"/>
          <p:cNvCxnSpPr/>
          <p:nvPr/>
        </p:nvCxnSpPr>
        <p:spPr>
          <a:xfrm>
            <a:off x="2435475" y="2222825"/>
            <a:ext cx="4766700" cy="104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p34"/>
          <p:cNvCxnSpPr/>
          <p:nvPr/>
        </p:nvCxnSpPr>
        <p:spPr>
          <a:xfrm rot="10800000" flipH="1">
            <a:off x="2889650" y="2514875"/>
            <a:ext cx="4305900" cy="225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34"/>
          <p:cNvCxnSpPr/>
          <p:nvPr/>
        </p:nvCxnSpPr>
        <p:spPr>
          <a:xfrm rot="10800000" flipH="1">
            <a:off x="4572000" y="2736000"/>
            <a:ext cx="2603400" cy="56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34"/>
          <p:cNvCxnSpPr/>
          <p:nvPr/>
        </p:nvCxnSpPr>
        <p:spPr>
          <a:xfrm rot="10800000" flipH="1">
            <a:off x="2249000" y="2950625"/>
            <a:ext cx="5201400" cy="931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8" name="Google Shape;418;p34"/>
          <p:cNvPicPr preferRelativeResize="0"/>
          <p:nvPr/>
        </p:nvPicPr>
        <p:blipFill rotWithShape="1">
          <a:blip r:embed="rId7">
            <a:alphaModFix/>
          </a:blip>
          <a:srcRect t="8332"/>
          <a:stretch/>
        </p:blipFill>
        <p:spPr>
          <a:xfrm>
            <a:off x="95700" y="4137225"/>
            <a:ext cx="4076700" cy="20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34"/>
          <p:cNvCxnSpPr/>
          <p:nvPr/>
        </p:nvCxnSpPr>
        <p:spPr>
          <a:xfrm rot="10800000" flipH="1">
            <a:off x="4226050" y="3755275"/>
            <a:ext cx="1541100" cy="515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/>
          <p:nvPr/>
        </p:nvSpPr>
        <p:spPr>
          <a:xfrm>
            <a:off x="111250" y="0"/>
            <a:ext cx="8764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3.2 Base de données</a:t>
            </a:r>
            <a:endParaRPr sz="2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5" name="Google Shape;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49" y="4178916"/>
            <a:ext cx="1918000" cy="56315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5"/>
          <p:cNvSpPr txBox="1"/>
          <p:nvPr/>
        </p:nvSpPr>
        <p:spPr>
          <a:xfrm>
            <a:off x="2795050" y="524325"/>
            <a:ext cx="3396900" cy="431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Que se passe-t-il en BD ?</a:t>
            </a:r>
            <a:endParaRPr sz="1600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35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Déroulement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Résultats - Bilans - Conclusion        		     23/57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35"/>
          <p:cNvSpPr txBox="1"/>
          <p:nvPr/>
        </p:nvSpPr>
        <p:spPr>
          <a:xfrm>
            <a:off x="515550" y="1092625"/>
            <a:ext cx="317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Lexend"/>
                <a:ea typeface="Lexend"/>
                <a:cs typeface="Lexend"/>
                <a:sym typeface="Lexend"/>
              </a:rPr>
              <a:t>Création Table Caractéristiques</a:t>
            </a:r>
            <a:endParaRPr sz="1500" u="sng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5803550" y="1028600"/>
            <a:ext cx="1818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Lexend"/>
                <a:ea typeface="Lexend"/>
                <a:cs typeface="Lexend"/>
                <a:sym typeface="Lexend"/>
              </a:rPr>
              <a:t>Insertion Produit</a:t>
            </a:r>
            <a:endParaRPr sz="1500" u="sng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30" name="Google Shape;4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200" y="1444102"/>
            <a:ext cx="5117975" cy="145684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5"/>
          <p:cNvSpPr txBox="1"/>
          <p:nvPr/>
        </p:nvSpPr>
        <p:spPr>
          <a:xfrm>
            <a:off x="5911433" y="2880038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Lexend"/>
                <a:ea typeface="Lexend"/>
                <a:cs typeface="Lexend"/>
                <a:sym typeface="Lexend"/>
              </a:rPr>
              <a:t>Résultat</a:t>
            </a:r>
            <a:endParaRPr sz="1500" u="sng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32" name="Google Shape;4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8213" y="3389626"/>
            <a:ext cx="3680525" cy="100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0" y="1521213"/>
            <a:ext cx="3948786" cy="13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8863" y="3470900"/>
            <a:ext cx="15430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/>
        </p:nvSpPr>
        <p:spPr>
          <a:xfrm>
            <a:off x="1528445" y="2979338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Lexend"/>
                <a:ea typeface="Lexend"/>
                <a:cs typeface="Lexend"/>
                <a:sym typeface="Lexend"/>
              </a:rPr>
              <a:t>Résultat</a:t>
            </a:r>
            <a:endParaRPr sz="1500" u="sng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"/>
          <p:cNvSpPr txBox="1">
            <a:spLocks noGrp="1"/>
          </p:cNvSpPr>
          <p:nvPr>
            <p:ph type="title"/>
          </p:nvPr>
        </p:nvSpPr>
        <p:spPr>
          <a:xfrm>
            <a:off x="189750" y="106950"/>
            <a:ext cx="3074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300">
                <a:latin typeface="Lexend"/>
                <a:ea typeface="Lexend"/>
                <a:cs typeface="Lexend"/>
                <a:sym typeface="Lexend"/>
              </a:rPr>
              <a:t>3.2 Base de données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Déroulement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Résultats - Bilans - Conclusion        		     24/57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42" name="Google Shape;4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49" y="4178916"/>
            <a:ext cx="1918000" cy="56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250" y="1626800"/>
            <a:ext cx="2277362" cy="315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674" y="1665500"/>
            <a:ext cx="207645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6"/>
          <p:cNvSpPr txBox="1"/>
          <p:nvPr/>
        </p:nvSpPr>
        <p:spPr>
          <a:xfrm>
            <a:off x="3412675" y="289050"/>
            <a:ext cx="3396900" cy="431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Quel rendu sur le site ?</a:t>
            </a:r>
            <a:endParaRPr sz="16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46" name="Google Shape;44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688" y="2217425"/>
            <a:ext cx="208597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6"/>
          <p:cNvSpPr txBox="1"/>
          <p:nvPr/>
        </p:nvSpPr>
        <p:spPr>
          <a:xfrm>
            <a:off x="680250" y="1526900"/>
            <a:ext cx="207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Lexend"/>
                <a:ea typeface="Lexend"/>
                <a:cs typeface="Lexend"/>
                <a:sym typeface="Lexend"/>
              </a:rPr>
              <a:t>Choix de la couleur</a:t>
            </a:r>
            <a:endParaRPr sz="1500" u="sng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3533850" y="1250000"/>
            <a:ext cx="207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Lexend"/>
                <a:ea typeface="Lexend"/>
                <a:cs typeface="Lexend"/>
                <a:sym typeface="Lexend"/>
              </a:rPr>
              <a:t>Choix de la taille</a:t>
            </a:r>
            <a:endParaRPr sz="1500" u="sng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6245775" y="1111400"/>
            <a:ext cx="207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Lexend"/>
                <a:ea typeface="Lexend"/>
                <a:cs typeface="Lexend"/>
                <a:sym typeface="Lexend"/>
              </a:rPr>
              <a:t>Choix de la quantité</a:t>
            </a:r>
            <a:endParaRPr sz="1500" u="sng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Déroulement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Résultats - Bilans - Conclusion        		     25/57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5" name="Google Shape;4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49" y="4178916"/>
            <a:ext cx="1918000" cy="56315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 txBox="1">
            <a:spLocks noGrp="1"/>
          </p:cNvSpPr>
          <p:nvPr>
            <p:ph type="title"/>
          </p:nvPr>
        </p:nvSpPr>
        <p:spPr>
          <a:xfrm>
            <a:off x="189750" y="100800"/>
            <a:ext cx="8764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300">
                <a:latin typeface="Lexend"/>
                <a:ea typeface="Lexend"/>
                <a:cs typeface="Lexend"/>
                <a:sym typeface="Lexend"/>
              </a:rPr>
              <a:t>3.1 Site Web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3103225" y="100800"/>
            <a:ext cx="339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Affichage du détail des Produits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3103225" y="651688"/>
            <a:ext cx="3150900" cy="36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Choix couleur et taille d’un produit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551" y="1256575"/>
            <a:ext cx="7562737" cy="34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/>
          <p:cNvSpPr txBox="1">
            <a:spLocks noGrp="1"/>
          </p:cNvSpPr>
          <p:nvPr>
            <p:ph type="title"/>
          </p:nvPr>
        </p:nvSpPr>
        <p:spPr>
          <a:xfrm>
            <a:off x="189750" y="78125"/>
            <a:ext cx="8764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300">
                <a:latin typeface="Lexend"/>
                <a:ea typeface="Lexend"/>
                <a:cs typeface="Lexend"/>
                <a:sym typeface="Lexend"/>
              </a:rPr>
              <a:t>3.3 Hébergement 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5" name="Google Shape;465;p38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Déroulement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Résultats - Bilans - Conclusion        		     26/57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6" name="Google Shape;466;p38"/>
          <p:cNvSpPr txBox="1"/>
          <p:nvPr/>
        </p:nvSpPr>
        <p:spPr>
          <a:xfrm>
            <a:off x="4572000" y="2049625"/>
            <a:ext cx="109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Inclusions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0" y="884800"/>
            <a:ext cx="2922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Hébergement du site web sur un serveur SFTP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-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8" name="Google Shape;468;p38"/>
          <p:cNvSpPr txBox="1"/>
          <p:nvPr/>
        </p:nvSpPr>
        <p:spPr>
          <a:xfrm>
            <a:off x="162926" y="1743375"/>
            <a:ext cx="264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Arborescence du site </a:t>
            </a:r>
            <a:r>
              <a:rPr lang="fr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sur mobaXterm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69" name="Google Shape;4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038" y="527450"/>
            <a:ext cx="1516925" cy="42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525" y="2109475"/>
            <a:ext cx="1814944" cy="25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350" y="745338"/>
            <a:ext cx="19050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/>
        </p:nvSpPr>
        <p:spPr>
          <a:xfrm>
            <a:off x="4505975" y="691325"/>
            <a:ext cx="14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Fonctions PHP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73" name="Google Shape;473;p38"/>
          <p:cNvCxnSpPr>
            <a:endCxn id="471" idx="1"/>
          </p:cNvCxnSpPr>
          <p:nvPr/>
        </p:nvCxnSpPr>
        <p:spPr>
          <a:xfrm>
            <a:off x="4207050" y="1080700"/>
            <a:ext cx="1800300" cy="50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3813100" y="1368950"/>
            <a:ext cx="1879500" cy="75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>
            <a:spLocks noGrp="1"/>
          </p:cNvSpPr>
          <p:nvPr>
            <p:ph type="title"/>
          </p:nvPr>
        </p:nvSpPr>
        <p:spPr>
          <a:xfrm>
            <a:off x="512700" y="415175"/>
            <a:ext cx="8118600" cy="42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500">
                <a:latin typeface="Lexend"/>
                <a:ea typeface="Lexend"/>
                <a:cs typeface="Lexend"/>
                <a:sym typeface="Lexend"/>
              </a:rPr>
              <a:t>4 - Réalisation technique :</a:t>
            </a:r>
            <a:endParaRPr sz="45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500">
                <a:latin typeface="Lexend"/>
                <a:ea typeface="Lexend"/>
                <a:cs typeface="Lexend"/>
                <a:sym typeface="Lexend"/>
              </a:rPr>
              <a:t>résultats</a:t>
            </a:r>
            <a:endParaRPr sz="45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6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8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4.1 - Démonstration du fonctionnement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4.2 - Impact réel pour le client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Résultats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Bilans - Conclusion        		     28/57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404500" y="1582350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6" name="Google Shape;486;p40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4.1 Démonstration du fonctionnement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87" name="Google Shape;4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50" y="1849447"/>
            <a:ext cx="5583701" cy="259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8" name="Google Shape;4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150" y="697062"/>
            <a:ext cx="1776025" cy="3749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0"/>
          <p:cNvSpPr txBox="1"/>
          <p:nvPr/>
        </p:nvSpPr>
        <p:spPr>
          <a:xfrm>
            <a:off x="552900" y="697050"/>
            <a:ext cx="247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exend"/>
                <a:ea typeface="Lexend"/>
                <a:cs typeface="Lexend"/>
                <a:sym typeface="Lexend"/>
              </a:rPr>
              <a:t>Site Web responsive :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40"/>
          <p:cNvSpPr txBox="1"/>
          <p:nvPr/>
        </p:nvSpPr>
        <p:spPr>
          <a:xfrm>
            <a:off x="760375" y="1367100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Sur PC 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6562900" y="235600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Sur Téléphone 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92" name="Google Shape;4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9775" y="642186"/>
            <a:ext cx="813226" cy="5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4.1 Démonstration du fonctionnement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532775" y="469050"/>
            <a:ext cx="3348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exend"/>
                <a:ea typeface="Lexend"/>
                <a:cs typeface="Lexend"/>
                <a:sym typeface="Lexend"/>
              </a:rPr>
              <a:t>Menu déroulant du header :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9" name="Google Shape;499;p41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Résultats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Bilans - Conclusion        		     29/57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00" name="Google Shape;5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7475"/>
            <a:ext cx="8839202" cy="17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1"/>
          <p:cNvPicPr preferRelativeResize="0"/>
          <p:nvPr/>
        </p:nvPicPr>
        <p:blipFill rotWithShape="1">
          <a:blip r:embed="rId4">
            <a:alphaModFix/>
          </a:blip>
          <a:srcRect r="4104"/>
          <a:stretch/>
        </p:blipFill>
        <p:spPr>
          <a:xfrm>
            <a:off x="92050" y="2724150"/>
            <a:ext cx="2823125" cy="192592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2" name="Google Shape;502;p41"/>
          <p:cNvPicPr preferRelativeResize="0"/>
          <p:nvPr/>
        </p:nvPicPr>
        <p:blipFill rotWithShape="1">
          <a:blip r:embed="rId5">
            <a:alphaModFix/>
          </a:blip>
          <a:srcRect l="3449" r="3561"/>
          <a:stretch/>
        </p:blipFill>
        <p:spPr>
          <a:xfrm>
            <a:off x="3178700" y="2812725"/>
            <a:ext cx="2943824" cy="183735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3" name="Google Shape;50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6046" y="2261075"/>
            <a:ext cx="1904250" cy="2486725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2225" y="464624"/>
            <a:ext cx="555306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/>
          <p:nvPr/>
        </p:nvSpPr>
        <p:spPr>
          <a:xfrm>
            <a:off x="3963225" y="1113200"/>
            <a:ext cx="482700" cy="12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1"/>
          <p:cNvSpPr/>
          <p:nvPr/>
        </p:nvSpPr>
        <p:spPr>
          <a:xfrm>
            <a:off x="2787850" y="1352800"/>
            <a:ext cx="632100" cy="1272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1"/>
          <p:cNvSpPr/>
          <p:nvPr/>
        </p:nvSpPr>
        <p:spPr>
          <a:xfrm>
            <a:off x="2915175" y="1525325"/>
            <a:ext cx="414000" cy="1272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329225" y="1679050"/>
            <a:ext cx="8520600" cy="13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32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25% de la pollution mondiale</a:t>
            </a:r>
            <a:r>
              <a:rPr lang="fr" sz="3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 provient de l’import de produits textiles d’autres pays </a:t>
            </a:r>
            <a:r>
              <a:rPr lang="fr" sz="32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32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675" y="2959850"/>
            <a:ext cx="3231700" cy="16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t="18354" b="20239"/>
          <a:stretch/>
        </p:blipFill>
        <p:spPr>
          <a:xfrm>
            <a:off x="2954462" y="217475"/>
            <a:ext cx="3005364" cy="13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7280600" y="4265825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Source : </a:t>
            </a:r>
            <a:r>
              <a:rPr lang="fr" u="sng">
                <a:solidFill>
                  <a:schemeClr val="hlink"/>
                </a:solidFill>
                <a:hlinkClick r:id="rId5"/>
              </a:rPr>
              <a:t>LeMonde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Analyse des besoins  - Méthodologie - Déroulement - Résultats - Bilans - Conclusion                             3/57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Résultats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Bilans - Conclusion        		     30/57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3" name="Google Shape;513;p42"/>
          <p:cNvSpPr txBox="1"/>
          <p:nvPr/>
        </p:nvSpPr>
        <p:spPr>
          <a:xfrm>
            <a:off x="404500" y="1582350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4" name="Google Shape;514;p42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4.1 Démonstration du fonctionnement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5" name="Google Shape;515;p42"/>
          <p:cNvSpPr txBox="1"/>
          <p:nvPr/>
        </p:nvSpPr>
        <p:spPr>
          <a:xfrm>
            <a:off x="552900" y="697050"/>
            <a:ext cx="264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exend"/>
                <a:ea typeface="Lexend"/>
                <a:cs typeface="Lexend"/>
                <a:sym typeface="Lexend"/>
              </a:rPr>
              <a:t>Accéder aux catégories :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16" name="Google Shape;5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650" y="697061"/>
            <a:ext cx="813226" cy="5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2"/>
          <p:cNvSpPr txBox="1"/>
          <p:nvPr/>
        </p:nvSpPr>
        <p:spPr>
          <a:xfrm>
            <a:off x="4290050" y="751925"/>
            <a:ext cx="403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exend"/>
                <a:ea typeface="Lexend"/>
                <a:cs typeface="Lexend"/>
                <a:sym typeface="Lexend"/>
              </a:rPr>
              <a:t>Consultation des détails d’un produit  :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18" name="Google Shape;5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825" y="587336"/>
            <a:ext cx="813226" cy="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350" y="1238737"/>
            <a:ext cx="4526455" cy="35080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0" name="Google Shape;52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75" y="1389528"/>
            <a:ext cx="3708526" cy="30509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Résultats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Bilans - Conclusion        		     31/57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6" name="Google Shape;526;p43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4.1 Démonstration du fonctionnement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5393300" y="716225"/>
            <a:ext cx="264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exend"/>
                <a:ea typeface="Lexend"/>
                <a:cs typeface="Lexend"/>
                <a:sym typeface="Lexend"/>
              </a:rPr>
              <a:t>Consultation du panier :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28" name="Google Shape;5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125" y="661374"/>
            <a:ext cx="813226" cy="5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3"/>
          <p:cNvSpPr txBox="1"/>
          <p:nvPr/>
        </p:nvSpPr>
        <p:spPr>
          <a:xfrm>
            <a:off x="283575" y="620663"/>
            <a:ext cx="2697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exend"/>
                <a:ea typeface="Lexend"/>
                <a:cs typeface="Lexend"/>
                <a:sym typeface="Lexend"/>
              </a:rPr>
              <a:t>Ajout d’un produit dans le panier panier :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30" name="Google Shape;5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775" y="661374"/>
            <a:ext cx="813226" cy="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3"/>
          <p:cNvPicPr preferRelativeResize="0"/>
          <p:nvPr/>
        </p:nvPicPr>
        <p:blipFill rotWithShape="1">
          <a:blip r:embed="rId4">
            <a:alphaModFix/>
          </a:blip>
          <a:srcRect b="1565"/>
          <a:stretch/>
        </p:blipFill>
        <p:spPr>
          <a:xfrm>
            <a:off x="152400" y="1450175"/>
            <a:ext cx="3790950" cy="232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2" name="Google Shape;5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000" y="1354599"/>
            <a:ext cx="3641410" cy="329547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33" name="Google Shape;533;p43"/>
          <p:cNvCxnSpPr/>
          <p:nvPr/>
        </p:nvCxnSpPr>
        <p:spPr>
          <a:xfrm>
            <a:off x="3982775" y="2624213"/>
            <a:ext cx="1060800" cy="1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4.2 Impact réel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9" name="Google Shape;539;p44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Résultats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Bilans - Conclusion        		     32/57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231050" y="827600"/>
            <a:ext cx="2770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Lexend"/>
                <a:ea typeface="Lexend"/>
                <a:cs typeface="Lexend"/>
                <a:sym typeface="Lexend"/>
              </a:rPr>
              <a:t>La refonte complète du site a permis de :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0" y="1575925"/>
            <a:ext cx="395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    - Faciliter l’utilisation de l’interface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2" name="Google Shape;542;p44"/>
          <p:cNvSpPr txBox="1"/>
          <p:nvPr/>
        </p:nvSpPr>
        <p:spPr>
          <a:xfrm>
            <a:off x="0" y="1982550"/>
            <a:ext cx="395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    - Fidéliser la clientèle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0" y="2352800"/>
            <a:ext cx="395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    - Augmenter la visibilité du site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4921425" y="545400"/>
            <a:ext cx="317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AUGMENTATION DES PROFITS</a:t>
            </a:r>
            <a:endParaRPr b="1" u="sng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>
            <a:off x="0" y="2753000"/>
            <a:ext cx="39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    - Mettre en avant la qualité française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46" name="Google Shape;546;p44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075" y="1294338"/>
            <a:ext cx="5073501" cy="30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4"/>
          <p:cNvSpPr txBox="1"/>
          <p:nvPr/>
        </p:nvSpPr>
        <p:spPr>
          <a:xfrm>
            <a:off x="0" y="3146400"/>
            <a:ext cx="395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    - Promouvoir les produits et les initiatives  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1347650" y="3392500"/>
            <a:ext cx="14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 l'entreprise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76" y="0"/>
            <a:ext cx="42862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5"/>
          <p:cNvSpPr/>
          <p:nvPr/>
        </p:nvSpPr>
        <p:spPr>
          <a:xfrm>
            <a:off x="4292000" y="4509050"/>
            <a:ext cx="1446600" cy="31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5"/>
          <p:cNvSpPr/>
          <p:nvPr/>
        </p:nvSpPr>
        <p:spPr>
          <a:xfrm>
            <a:off x="5946745" y="3580865"/>
            <a:ext cx="164100" cy="164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6" name="Google Shape;556;p45"/>
          <p:cNvCxnSpPr/>
          <p:nvPr/>
        </p:nvCxnSpPr>
        <p:spPr>
          <a:xfrm rot="10800000" flipH="1">
            <a:off x="6158050" y="3031800"/>
            <a:ext cx="531000" cy="54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7" name="Google Shape;557;p45"/>
          <p:cNvPicPr preferRelativeResize="0"/>
          <p:nvPr/>
        </p:nvPicPr>
        <p:blipFill rotWithShape="1">
          <a:blip r:embed="rId4">
            <a:alphaModFix/>
          </a:blip>
          <a:srcRect t="10606" b="19571"/>
          <a:stretch/>
        </p:blipFill>
        <p:spPr>
          <a:xfrm>
            <a:off x="6731875" y="1352600"/>
            <a:ext cx="2291694" cy="2134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5"/>
          <p:cNvSpPr txBox="1"/>
          <p:nvPr/>
        </p:nvSpPr>
        <p:spPr>
          <a:xfrm>
            <a:off x="6619075" y="3487400"/>
            <a:ext cx="25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Design plus esthétique et plus épuré</a:t>
            </a:r>
            <a:endParaRPr/>
          </a:p>
        </p:txBody>
      </p:sp>
      <p:sp>
        <p:nvSpPr>
          <p:cNvPr id="559" name="Google Shape;559;p45"/>
          <p:cNvSpPr/>
          <p:nvPr/>
        </p:nvSpPr>
        <p:spPr>
          <a:xfrm>
            <a:off x="3989020" y="2736903"/>
            <a:ext cx="164100" cy="164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0" name="Google Shape;560;p45"/>
          <p:cNvPicPr preferRelativeResize="0"/>
          <p:nvPr/>
        </p:nvPicPr>
        <p:blipFill rotWithShape="1">
          <a:blip r:embed="rId5">
            <a:alphaModFix/>
          </a:blip>
          <a:srcRect t="18610" b="7972"/>
          <a:stretch/>
        </p:blipFill>
        <p:spPr>
          <a:xfrm>
            <a:off x="150700" y="431750"/>
            <a:ext cx="1951700" cy="1910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45"/>
          <p:cNvCxnSpPr/>
          <p:nvPr/>
        </p:nvCxnSpPr>
        <p:spPr>
          <a:xfrm rot="10800000">
            <a:off x="2276800" y="1728900"/>
            <a:ext cx="1639800" cy="1008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p45"/>
          <p:cNvSpPr/>
          <p:nvPr/>
        </p:nvSpPr>
        <p:spPr>
          <a:xfrm>
            <a:off x="4801845" y="3866278"/>
            <a:ext cx="164100" cy="164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3" name="Google Shape;563;p45"/>
          <p:cNvPicPr preferRelativeResize="0"/>
          <p:nvPr/>
        </p:nvPicPr>
        <p:blipFill rotWithShape="1">
          <a:blip r:embed="rId6">
            <a:alphaModFix/>
          </a:blip>
          <a:srcRect l="15697" r="17048"/>
          <a:stretch/>
        </p:blipFill>
        <p:spPr>
          <a:xfrm>
            <a:off x="114250" y="2915301"/>
            <a:ext cx="1949751" cy="185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5"/>
          <p:cNvCxnSpPr/>
          <p:nvPr/>
        </p:nvCxnSpPr>
        <p:spPr>
          <a:xfrm flipH="1">
            <a:off x="2229625" y="3987400"/>
            <a:ext cx="2406600" cy="18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5" name="Google Shape;565;p45"/>
          <p:cNvSpPr txBox="1"/>
          <p:nvPr/>
        </p:nvSpPr>
        <p:spPr>
          <a:xfrm>
            <a:off x="2168300" y="379350"/>
            <a:ext cx="153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Lexend"/>
                <a:ea typeface="Lexend"/>
                <a:cs typeface="Lexend"/>
                <a:sym typeface="Lexend"/>
              </a:rPr>
              <a:t>Jean-Michel</a:t>
            </a:r>
            <a:endParaRPr sz="1600"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6" name="Google Shape;566;p45"/>
          <p:cNvSpPr txBox="1"/>
          <p:nvPr/>
        </p:nvSpPr>
        <p:spPr>
          <a:xfrm>
            <a:off x="7429075" y="930200"/>
            <a:ext cx="8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Lexend"/>
                <a:ea typeface="Lexend"/>
                <a:cs typeface="Lexend"/>
                <a:sym typeface="Lexend"/>
              </a:rPr>
              <a:t>Yanis</a:t>
            </a:r>
            <a:endParaRPr sz="1600"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7" name="Google Shape;567;p45"/>
          <p:cNvSpPr txBox="1"/>
          <p:nvPr/>
        </p:nvSpPr>
        <p:spPr>
          <a:xfrm>
            <a:off x="2168300" y="2883650"/>
            <a:ext cx="8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Lexend"/>
                <a:ea typeface="Lexend"/>
                <a:cs typeface="Lexend"/>
                <a:sym typeface="Lexend"/>
              </a:rPr>
              <a:t>Pablo</a:t>
            </a:r>
            <a:endParaRPr sz="1600"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2064000" y="4420250"/>
            <a:ext cx="251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Navigation plus intuitive</a:t>
            </a:r>
            <a:endParaRPr/>
          </a:p>
        </p:txBody>
      </p:sp>
      <p:sp>
        <p:nvSpPr>
          <p:cNvPr id="569" name="Google Shape;569;p45"/>
          <p:cNvSpPr txBox="1"/>
          <p:nvPr/>
        </p:nvSpPr>
        <p:spPr>
          <a:xfrm>
            <a:off x="-132100" y="2268050"/>
            <a:ext cx="25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Recherche de produits facilitée grâce au tri</a:t>
            </a:r>
            <a:endParaRPr/>
          </a:p>
        </p:txBody>
      </p:sp>
      <p:sp>
        <p:nvSpPr>
          <p:cNvPr id="570" name="Google Shape;570;p45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Résultats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Bilans - Conclusion        		     33/57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>
            <a:off x="-44325" y="-29950"/>
            <a:ext cx="191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4.2 Impact réel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6"/>
          <p:cNvSpPr txBox="1"/>
          <p:nvPr/>
        </p:nvSpPr>
        <p:spPr>
          <a:xfrm>
            <a:off x="-129575" y="1244900"/>
            <a:ext cx="37740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fr" u="sng">
                <a:latin typeface="Lexend"/>
                <a:ea typeface="Lexend"/>
                <a:cs typeface="Lexend"/>
                <a:sym typeface="Lexend"/>
              </a:rPr>
              <a:t>Utilisation de la réalité augmentée</a:t>
            </a:r>
            <a:endParaRPr u="sng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	→ Mise en valeur des produits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→ Améliorer la satisfaction du client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4.2 Impact réel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>
            <a:off x="713850" y="648350"/>
            <a:ext cx="2348400" cy="40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exend"/>
                <a:ea typeface="Lexend"/>
                <a:cs typeface="Lexend"/>
                <a:sym typeface="Lexend"/>
              </a:rPr>
              <a:t>Améliorations possibles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46"/>
          <p:cNvSpPr txBox="1"/>
          <p:nvPr/>
        </p:nvSpPr>
        <p:spPr>
          <a:xfrm>
            <a:off x="115125" y="3425925"/>
            <a:ext cx="55812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fr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Avis et commentaires clients </a:t>
            </a:r>
            <a:endParaRPr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Augmenter la transparence de la marque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Augmenter la confiance envers les produits proposés.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46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Résultats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Bilans - Conclusion        		     34/57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7"/>
          <p:cNvPicPr preferRelativeResize="0"/>
          <p:nvPr/>
        </p:nvPicPr>
        <p:blipFill rotWithShape="1">
          <a:blip r:embed="rId3">
            <a:alphaModFix/>
          </a:blip>
          <a:srcRect t="5839" b="4037"/>
          <a:stretch/>
        </p:blipFill>
        <p:spPr>
          <a:xfrm>
            <a:off x="4409000" y="462050"/>
            <a:ext cx="3435301" cy="20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4.2 Impact réel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158150" y="806475"/>
            <a:ext cx="40593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Organisation d'événements en ligne 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Présenter les produits et initiatives de l'entreprise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90" name="Google Shape;5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750" y="2355800"/>
            <a:ext cx="2286099" cy="22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7"/>
          <p:cNvSpPr txBox="1"/>
          <p:nvPr/>
        </p:nvSpPr>
        <p:spPr>
          <a:xfrm>
            <a:off x="3684625" y="3096125"/>
            <a:ext cx="3435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Collections saisonnières (été/automne/hiver/printemps)</a:t>
            </a:r>
            <a:endParaRPr/>
          </a:p>
        </p:txBody>
      </p:sp>
      <p:sp>
        <p:nvSpPr>
          <p:cNvPr id="592" name="Google Shape;592;p47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Résultats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Bilans - Conclusion        		     35/57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8"/>
          <p:cNvSpPr txBox="1">
            <a:spLocks noGrp="1"/>
          </p:cNvSpPr>
          <p:nvPr>
            <p:ph type="title"/>
          </p:nvPr>
        </p:nvSpPr>
        <p:spPr>
          <a:xfrm>
            <a:off x="512700" y="415175"/>
            <a:ext cx="8118600" cy="42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500">
                <a:latin typeface="Lexend"/>
                <a:ea typeface="Lexend"/>
                <a:cs typeface="Lexend"/>
                <a:sym typeface="Lexend"/>
              </a:rPr>
              <a:t>5 - Bilan</a:t>
            </a:r>
            <a:endParaRPr sz="45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8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5.1 - Bilan technique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5.2 - Bilan du travail d’équipe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Lexend"/>
                <a:ea typeface="Lexend"/>
                <a:cs typeface="Lexend"/>
                <a:sym typeface="Lexend"/>
              </a:rPr>
              <a:t>5.3 - Bilan de compétence</a:t>
            </a:r>
            <a:endParaRPr sz="3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9"/>
          <p:cNvSpPr txBox="1"/>
          <p:nvPr/>
        </p:nvSpPr>
        <p:spPr>
          <a:xfrm>
            <a:off x="0" y="70475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3" name="Google Shape;603;p49"/>
          <p:cNvSpPr txBox="1"/>
          <p:nvPr/>
        </p:nvSpPr>
        <p:spPr>
          <a:xfrm>
            <a:off x="3572225" y="352500"/>
            <a:ext cx="20712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exend"/>
                <a:ea typeface="Lexend"/>
                <a:cs typeface="Lexend"/>
                <a:sym typeface="Lexend"/>
              </a:rPr>
              <a:t>Rappel des objectifs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49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37/57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49"/>
          <p:cNvSpPr txBox="1"/>
          <p:nvPr/>
        </p:nvSpPr>
        <p:spPr>
          <a:xfrm>
            <a:off x="2710475" y="1291863"/>
            <a:ext cx="36453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Compte Client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→ Consultation / Modification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→ Création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→ Connexion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→ Déconnexion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p49"/>
          <p:cNvSpPr txBox="1"/>
          <p:nvPr/>
        </p:nvSpPr>
        <p:spPr>
          <a:xfrm>
            <a:off x="2156450" y="2933750"/>
            <a:ext cx="46584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Commander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Recherche des produits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Ajout dans le panier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Consulter le récapitulatif de la commande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Ajouter les informations de paiement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7" name="Google Shape;607;p49"/>
          <p:cNvSpPr/>
          <p:nvPr/>
        </p:nvSpPr>
        <p:spPr>
          <a:xfrm>
            <a:off x="3855575" y="1321825"/>
            <a:ext cx="1355100" cy="336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9"/>
          <p:cNvSpPr/>
          <p:nvPr/>
        </p:nvSpPr>
        <p:spPr>
          <a:xfrm>
            <a:off x="3860150" y="3002575"/>
            <a:ext cx="1251000" cy="27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9"/>
          <p:cNvSpPr/>
          <p:nvPr/>
        </p:nvSpPr>
        <p:spPr>
          <a:xfrm>
            <a:off x="3041300" y="1165325"/>
            <a:ext cx="3069600" cy="149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9"/>
          <p:cNvSpPr/>
          <p:nvPr/>
        </p:nvSpPr>
        <p:spPr>
          <a:xfrm>
            <a:off x="2667000" y="2870450"/>
            <a:ext cx="4011300" cy="149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0"/>
          <p:cNvSpPr txBox="1"/>
          <p:nvPr/>
        </p:nvSpPr>
        <p:spPr>
          <a:xfrm>
            <a:off x="0" y="70475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6" name="Google Shape;616;p50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38/57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17" name="Google Shape;6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850" y="1813200"/>
            <a:ext cx="4025274" cy="24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0" title="Graphique"/>
          <p:cNvPicPr preferRelativeResize="0"/>
          <p:nvPr/>
        </p:nvPicPr>
        <p:blipFill rotWithShape="1">
          <a:blip r:embed="rId4">
            <a:alphaModFix/>
          </a:blip>
          <a:srcRect l="12032" r="12244"/>
          <a:stretch/>
        </p:blipFill>
        <p:spPr>
          <a:xfrm>
            <a:off x="263674" y="927400"/>
            <a:ext cx="4146099" cy="32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0"/>
          <p:cNvSpPr txBox="1"/>
          <p:nvPr/>
        </p:nvSpPr>
        <p:spPr>
          <a:xfrm>
            <a:off x="208000" y="1735200"/>
            <a:ext cx="71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100%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0" name="Google Shape;620;p50"/>
          <p:cNvCxnSpPr/>
          <p:nvPr/>
        </p:nvCxnSpPr>
        <p:spPr>
          <a:xfrm rot="10800000">
            <a:off x="877750" y="1935300"/>
            <a:ext cx="1142100" cy="0"/>
          </a:xfrm>
          <a:prstGeom prst="straightConnector1">
            <a:avLst/>
          </a:prstGeom>
          <a:noFill/>
          <a:ln w="38100" cap="flat" cmpd="sng">
            <a:solidFill>
              <a:srgbClr val="5891A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1" name="Google Shape;6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284" y="1045850"/>
            <a:ext cx="4382216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0"/>
          <p:cNvSpPr/>
          <p:nvPr/>
        </p:nvSpPr>
        <p:spPr>
          <a:xfrm>
            <a:off x="4641125" y="1045850"/>
            <a:ext cx="43821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0"/>
          <p:cNvSpPr/>
          <p:nvPr/>
        </p:nvSpPr>
        <p:spPr>
          <a:xfrm>
            <a:off x="4656975" y="1813100"/>
            <a:ext cx="4025400" cy="24516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4" name="Google Shape;624;p50"/>
          <p:cNvCxnSpPr/>
          <p:nvPr/>
        </p:nvCxnSpPr>
        <p:spPr>
          <a:xfrm rot="10800000">
            <a:off x="3174600" y="2642900"/>
            <a:ext cx="1459800" cy="157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50"/>
          <p:cNvSpPr txBox="1"/>
          <p:nvPr/>
        </p:nvSpPr>
        <p:spPr>
          <a:xfrm>
            <a:off x="3628700" y="472575"/>
            <a:ext cx="10338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exend"/>
                <a:ea typeface="Lexend"/>
                <a:cs typeface="Lexend"/>
                <a:sym typeface="Lexend"/>
              </a:rPr>
              <a:t>Site web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1"/>
          <p:cNvSpPr txBox="1"/>
          <p:nvPr/>
        </p:nvSpPr>
        <p:spPr>
          <a:xfrm>
            <a:off x="0" y="70475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1" name="Google Shape;631;p51" title="Graphique"/>
          <p:cNvPicPr preferRelativeResize="0"/>
          <p:nvPr/>
        </p:nvPicPr>
        <p:blipFill rotWithShape="1">
          <a:blip r:embed="rId3">
            <a:alphaModFix/>
          </a:blip>
          <a:srcRect l="12032" r="12244"/>
          <a:stretch/>
        </p:blipFill>
        <p:spPr>
          <a:xfrm>
            <a:off x="4523724" y="1172475"/>
            <a:ext cx="4146099" cy="32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1"/>
          <p:cNvSpPr txBox="1"/>
          <p:nvPr/>
        </p:nvSpPr>
        <p:spPr>
          <a:xfrm>
            <a:off x="7986925" y="1957550"/>
            <a:ext cx="71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100%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33" name="Google Shape;633;p51"/>
          <p:cNvCxnSpPr>
            <a:stCxn id="632" idx="1"/>
          </p:cNvCxnSpPr>
          <p:nvPr/>
        </p:nvCxnSpPr>
        <p:spPr>
          <a:xfrm rot="10800000">
            <a:off x="6844825" y="2157650"/>
            <a:ext cx="1142100" cy="0"/>
          </a:xfrm>
          <a:prstGeom prst="straightConnector1">
            <a:avLst/>
          </a:prstGeom>
          <a:noFill/>
          <a:ln w="38100" cap="flat" cmpd="sng">
            <a:solidFill>
              <a:srgbClr val="5891A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51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39/57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5" name="Google Shape;6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00" y="1826650"/>
            <a:ext cx="3941913" cy="27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1"/>
          <p:cNvPicPr preferRelativeResize="0"/>
          <p:nvPr/>
        </p:nvPicPr>
        <p:blipFill rotWithShape="1">
          <a:blip r:embed="rId5">
            <a:alphaModFix/>
          </a:blip>
          <a:srcRect r="3577"/>
          <a:stretch/>
        </p:blipFill>
        <p:spPr>
          <a:xfrm>
            <a:off x="175850" y="1172475"/>
            <a:ext cx="3941925" cy="44469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1"/>
          <p:cNvSpPr/>
          <p:nvPr/>
        </p:nvSpPr>
        <p:spPr>
          <a:xfrm>
            <a:off x="175850" y="1165675"/>
            <a:ext cx="3942000" cy="4446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51"/>
          <p:cNvSpPr/>
          <p:nvPr/>
        </p:nvSpPr>
        <p:spPr>
          <a:xfrm>
            <a:off x="205775" y="1826650"/>
            <a:ext cx="3942000" cy="27663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51"/>
          <p:cNvCxnSpPr/>
          <p:nvPr/>
        </p:nvCxnSpPr>
        <p:spPr>
          <a:xfrm rot="10800000" flipH="1">
            <a:off x="4170200" y="2800275"/>
            <a:ext cx="1467300" cy="74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0" name="Google Shape;640;p51"/>
          <p:cNvSpPr txBox="1"/>
          <p:nvPr/>
        </p:nvSpPr>
        <p:spPr>
          <a:xfrm>
            <a:off x="3628700" y="472575"/>
            <a:ext cx="10338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exend"/>
                <a:ea typeface="Lexend"/>
                <a:cs typeface="Lexend"/>
                <a:sym typeface="Lexend"/>
              </a:rPr>
              <a:t>Site web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 u="sng">
                <a:latin typeface="Lexend"/>
                <a:ea typeface="Lexend"/>
                <a:cs typeface="Lexend"/>
                <a:sym typeface="Lexend"/>
              </a:rPr>
              <a:t>Présentation du client</a:t>
            </a:r>
            <a:endParaRPr sz="2500" u="sng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8" b="1">
                <a:latin typeface="Lexend"/>
                <a:ea typeface="Lexend"/>
                <a:cs typeface="Lexend"/>
                <a:sym typeface="Lexend"/>
              </a:rPr>
              <a:t>La Parure Française :</a:t>
            </a:r>
            <a:endParaRPr sz="1708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29685" algn="l" rtl="0">
              <a:spcBef>
                <a:spcPts val="1200"/>
              </a:spcBef>
              <a:spcAft>
                <a:spcPts val="0"/>
              </a:spcAft>
              <a:buSzPts val="1592"/>
              <a:buFont typeface="Lexend"/>
              <a:buChar char="●"/>
            </a:pPr>
            <a:r>
              <a:rPr lang="fr" sz="1591">
                <a:latin typeface="Lexend"/>
                <a:ea typeface="Lexend"/>
                <a:cs typeface="Lexend"/>
                <a:sym typeface="Lexend"/>
              </a:rPr>
              <a:t>Entreprise Artisanale française créée en 2011</a:t>
            </a:r>
            <a:endParaRPr sz="159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9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29685" algn="l" rtl="0">
              <a:spcBef>
                <a:spcPts val="0"/>
              </a:spcBef>
              <a:spcAft>
                <a:spcPts val="0"/>
              </a:spcAft>
              <a:buSzPts val="1592"/>
              <a:buFont typeface="Lexend"/>
              <a:buChar char="●"/>
            </a:pPr>
            <a:r>
              <a:rPr lang="fr" sz="1591">
                <a:latin typeface="Lexend"/>
                <a:ea typeface="Lexend"/>
                <a:cs typeface="Lexend"/>
                <a:sym typeface="Lexend"/>
              </a:rPr>
              <a:t>Spécialisée dans la vente de :</a:t>
            </a:r>
            <a:endParaRPr sz="159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91">
                <a:latin typeface="Lexend"/>
                <a:ea typeface="Lexend"/>
                <a:cs typeface="Lexend"/>
                <a:sym typeface="Lexend"/>
              </a:rPr>
              <a:t>	- Vêtements</a:t>
            </a:r>
            <a:endParaRPr sz="159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91">
                <a:latin typeface="Lexend"/>
                <a:ea typeface="Lexend"/>
                <a:cs typeface="Lexend"/>
                <a:sym typeface="Lexend"/>
              </a:rPr>
              <a:t>	- Sous-Vêtements</a:t>
            </a:r>
            <a:endParaRPr sz="159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91">
                <a:latin typeface="Lexend"/>
                <a:ea typeface="Lexend"/>
                <a:cs typeface="Lexend"/>
                <a:sym typeface="Lexend"/>
              </a:rPr>
              <a:t>	- Accessoires</a:t>
            </a:r>
            <a:endParaRPr sz="159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29685" algn="l" rtl="0">
              <a:spcBef>
                <a:spcPts val="1200"/>
              </a:spcBef>
              <a:spcAft>
                <a:spcPts val="0"/>
              </a:spcAft>
              <a:buSzPts val="1592"/>
              <a:buFont typeface="Lexend"/>
              <a:buChar char="●"/>
            </a:pPr>
            <a:r>
              <a:rPr lang="fr" sz="1591">
                <a:latin typeface="Lexend"/>
                <a:ea typeface="Lexend"/>
                <a:cs typeface="Lexend"/>
                <a:sym typeface="Lexend"/>
              </a:rPr>
              <a:t>Dirigée par </a:t>
            </a:r>
            <a:r>
              <a:rPr lang="fr" sz="1591" i="1">
                <a:latin typeface="Lexend"/>
                <a:ea typeface="Lexend"/>
                <a:cs typeface="Lexend"/>
                <a:sym typeface="Lexend"/>
              </a:rPr>
              <a:t>Yann Guillevic</a:t>
            </a:r>
            <a:r>
              <a:rPr lang="fr" sz="1591">
                <a:latin typeface="Lexend"/>
                <a:ea typeface="Lexend"/>
                <a:cs typeface="Lexend"/>
                <a:sym typeface="Lexend"/>
              </a:rPr>
              <a:t> et </a:t>
            </a:r>
            <a:r>
              <a:rPr lang="fr" sz="1591" i="1">
                <a:latin typeface="Lexend"/>
                <a:ea typeface="Lexend"/>
                <a:cs typeface="Lexend"/>
                <a:sym typeface="Lexend"/>
              </a:rPr>
              <a:t>Victor Thompson</a:t>
            </a:r>
            <a:endParaRPr sz="1591" i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l="31037" t="27185" r="31594" b="25593"/>
          <a:stretch/>
        </p:blipFill>
        <p:spPr>
          <a:xfrm>
            <a:off x="5965250" y="1848275"/>
            <a:ext cx="2477150" cy="21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Analyse des besoins  - Méthodologie - Déroulement - Résultats - Bilans - Conclusion                             4/57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6" name="Google Shape;646;p52"/>
          <p:cNvSpPr txBox="1"/>
          <p:nvPr/>
        </p:nvSpPr>
        <p:spPr>
          <a:xfrm>
            <a:off x="1004675" y="421075"/>
            <a:ext cx="1452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Livrables web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7" name="Google Shape;647;p52"/>
          <p:cNvSpPr txBox="1"/>
          <p:nvPr/>
        </p:nvSpPr>
        <p:spPr>
          <a:xfrm>
            <a:off x="367925" y="766575"/>
            <a:ext cx="272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Nombre de lignes de code : </a:t>
            </a: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8000+ </a:t>
            </a:r>
            <a:r>
              <a:rPr lang="fr">
                <a:latin typeface="Lexend"/>
                <a:ea typeface="Lexend"/>
                <a:cs typeface="Lexend"/>
                <a:sym typeface="Lexend"/>
              </a:rPr>
              <a:t>(PHP/HTML/CSS/JS)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Nombre d’heures de travail : </a:t>
            </a: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400 heures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8" name="Google Shape;648;p52"/>
          <p:cNvPicPr preferRelativeResize="0"/>
          <p:nvPr/>
        </p:nvPicPr>
        <p:blipFill rotWithShape="1">
          <a:blip r:embed="rId3">
            <a:alphaModFix/>
          </a:blip>
          <a:srcRect b="11902"/>
          <a:stretch/>
        </p:blipFill>
        <p:spPr>
          <a:xfrm>
            <a:off x="72000" y="2274525"/>
            <a:ext cx="3921501" cy="25024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49" name="Google Shape;64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2175" y="70475"/>
            <a:ext cx="2306525" cy="472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2"/>
          <p:cNvPicPr preferRelativeResize="0"/>
          <p:nvPr/>
        </p:nvPicPr>
        <p:blipFill rotWithShape="1">
          <a:blip r:embed="rId5">
            <a:alphaModFix/>
          </a:blip>
          <a:srcRect t="1921" r="6681" b="18027"/>
          <a:stretch/>
        </p:blipFill>
        <p:spPr>
          <a:xfrm>
            <a:off x="4309500" y="2274525"/>
            <a:ext cx="2306525" cy="25024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1" name="Google Shape;651;p52"/>
          <p:cNvPicPr preferRelativeResize="0"/>
          <p:nvPr/>
        </p:nvPicPr>
        <p:blipFill rotWithShape="1">
          <a:blip r:embed="rId6">
            <a:alphaModFix/>
          </a:blip>
          <a:srcRect r="67187"/>
          <a:stretch/>
        </p:blipFill>
        <p:spPr>
          <a:xfrm>
            <a:off x="3338825" y="330075"/>
            <a:ext cx="2519201" cy="154424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2"/>
          <p:cNvSpPr txBox="1"/>
          <p:nvPr/>
        </p:nvSpPr>
        <p:spPr>
          <a:xfrm>
            <a:off x="2899763" y="-40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Rendus Github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3" name="Google Shape;653;p52"/>
          <p:cNvSpPr txBox="1"/>
          <p:nvPr/>
        </p:nvSpPr>
        <p:spPr>
          <a:xfrm>
            <a:off x="72000" y="1874325"/>
            <a:ext cx="377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Rendus hebdomadaires web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4" name="Google Shape;654;p52"/>
          <p:cNvSpPr txBox="1"/>
          <p:nvPr/>
        </p:nvSpPr>
        <p:spPr>
          <a:xfrm>
            <a:off x="3962763" y="1874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 site web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p52"/>
          <p:cNvSpPr/>
          <p:nvPr/>
        </p:nvSpPr>
        <p:spPr>
          <a:xfrm>
            <a:off x="3466425" y="855350"/>
            <a:ext cx="2306400" cy="936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2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40/57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3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2" name="Google Shape;662;p53"/>
          <p:cNvSpPr txBox="1"/>
          <p:nvPr/>
        </p:nvSpPr>
        <p:spPr>
          <a:xfrm>
            <a:off x="3723750" y="335763"/>
            <a:ext cx="16965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Base de données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3" name="Google Shape;663;p53"/>
          <p:cNvSpPr txBox="1"/>
          <p:nvPr/>
        </p:nvSpPr>
        <p:spPr>
          <a:xfrm>
            <a:off x="519625" y="3712650"/>
            <a:ext cx="13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64" name="Google Shape;664;p53" title="Graphique"/>
          <p:cNvPicPr preferRelativeResize="0"/>
          <p:nvPr/>
        </p:nvPicPr>
        <p:blipFill rotWithShape="1">
          <a:blip r:embed="rId3">
            <a:alphaModFix/>
          </a:blip>
          <a:srcRect l="-1668" r="-706"/>
          <a:stretch/>
        </p:blipFill>
        <p:spPr>
          <a:xfrm>
            <a:off x="3365400" y="801075"/>
            <a:ext cx="5816220" cy="354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3"/>
          <p:cNvSpPr txBox="1"/>
          <p:nvPr/>
        </p:nvSpPr>
        <p:spPr>
          <a:xfrm>
            <a:off x="8270172" y="1927143"/>
            <a:ext cx="6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100%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66" name="Google Shape;666;p53"/>
          <p:cNvCxnSpPr/>
          <p:nvPr/>
        </p:nvCxnSpPr>
        <p:spPr>
          <a:xfrm rot="10800000">
            <a:off x="6945097" y="2127243"/>
            <a:ext cx="12510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7" name="Google Shape;667;p53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41/57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68" name="Google Shape;6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09" y="3757400"/>
            <a:ext cx="4922141" cy="10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38" y="3168975"/>
            <a:ext cx="3769570" cy="489263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3"/>
          <p:cNvSpPr txBox="1"/>
          <p:nvPr/>
        </p:nvSpPr>
        <p:spPr>
          <a:xfrm>
            <a:off x="1272775" y="576675"/>
            <a:ext cx="14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>
                <a:latin typeface="Lexend"/>
                <a:ea typeface="Lexend"/>
                <a:cs typeface="Lexend"/>
                <a:sym typeface="Lexend"/>
              </a:rPr>
              <a:t>Les objectifs :</a:t>
            </a:r>
            <a:endParaRPr b="1" u="sng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1" name="Google Shape;671;p53"/>
          <p:cNvSpPr txBox="1"/>
          <p:nvPr/>
        </p:nvSpPr>
        <p:spPr>
          <a:xfrm>
            <a:off x="269525" y="1008175"/>
            <a:ext cx="3193200" cy="195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Possibilité de gestion 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-"/>
            </a:pPr>
            <a:r>
              <a:rPr lang="fr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des commandes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-"/>
            </a:pPr>
            <a:r>
              <a:rPr lang="fr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des produits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-"/>
            </a:pPr>
            <a:r>
              <a:rPr lang="fr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des clients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Automatisation BD 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- Création de procédures SQL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- Création de déclencheurs SQL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2" name="Google Shape;672;p53"/>
          <p:cNvSpPr/>
          <p:nvPr/>
        </p:nvSpPr>
        <p:spPr>
          <a:xfrm>
            <a:off x="861000" y="2111300"/>
            <a:ext cx="2021400" cy="284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00FF"/>
              </a:solidFill>
            </a:endParaRPr>
          </a:p>
        </p:txBody>
      </p:sp>
      <p:sp>
        <p:nvSpPr>
          <p:cNvPr id="673" name="Google Shape;673;p53"/>
          <p:cNvSpPr/>
          <p:nvPr/>
        </p:nvSpPr>
        <p:spPr>
          <a:xfrm>
            <a:off x="178425" y="4058025"/>
            <a:ext cx="3145800" cy="284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53"/>
          <p:cNvCxnSpPr/>
          <p:nvPr/>
        </p:nvCxnSpPr>
        <p:spPr>
          <a:xfrm rot="10800000" flipH="1">
            <a:off x="3451450" y="3129700"/>
            <a:ext cx="2028900" cy="928200"/>
          </a:xfrm>
          <a:prstGeom prst="straightConnector1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4"/>
          <p:cNvSpPr txBox="1"/>
          <p:nvPr/>
        </p:nvSpPr>
        <p:spPr>
          <a:xfrm>
            <a:off x="70250" y="0"/>
            <a:ext cx="23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0" name="Google Shape;680;p54"/>
          <p:cNvSpPr txBox="1"/>
          <p:nvPr/>
        </p:nvSpPr>
        <p:spPr>
          <a:xfrm>
            <a:off x="519625" y="3712650"/>
            <a:ext cx="13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81" name="Google Shape;6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0" y="4397050"/>
            <a:ext cx="8839200" cy="40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4"/>
          <p:cNvPicPr preferRelativeResize="0"/>
          <p:nvPr/>
        </p:nvPicPr>
        <p:blipFill rotWithShape="1">
          <a:blip r:embed="rId4">
            <a:alphaModFix/>
          </a:blip>
          <a:srcRect l="2123" b="20191"/>
          <a:stretch/>
        </p:blipFill>
        <p:spPr>
          <a:xfrm>
            <a:off x="106000" y="1856338"/>
            <a:ext cx="4279125" cy="24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950" y="1933882"/>
            <a:ext cx="16192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695" y="400188"/>
            <a:ext cx="4543425" cy="13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4"/>
          <p:cNvPicPr preferRelativeResize="0"/>
          <p:nvPr/>
        </p:nvPicPr>
        <p:blipFill rotWithShape="1">
          <a:blip r:embed="rId7">
            <a:alphaModFix/>
          </a:blip>
          <a:srcRect t="24613" r="2229"/>
          <a:stretch/>
        </p:blipFill>
        <p:spPr>
          <a:xfrm>
            <a:off x="6140025" y="2065175"/>
            <a:ext cx="2905100" cy="11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8">
            <a:alphaModFix/>
          </a:blip>
          <a:srcRect t="26814"/>
          <a:stretch/>
        </p:blipFill>
        <p:spPr>
          <a:xfrm>
            <a:off x="6140025" y="3250350"/>
            <a:ext cx="2905100" cy="101708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/>
          <p:nvPr/>
        </p:nvSpPr>
        <p:spPr>
          <a:xfrm>
            <a:off x="745563" y="1479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Table Caractéristiques BD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8" name="Google Shape;688;p54"/>
          <p:cNvSpPr txBox="1"/>
          <p:nvPr/>
        </p:nvSpPr>
        <p:spPr>
          <a:xfrm>
            <a:off x="4572000" y="1604300"/>
            <a:ext cx="12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Tables BD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9" name="Google Shape;689;p54"/>
          <p:cNvSpPr txBox="1"/>
          <p:nvPr/>
        </p:nvSpPr>
        <p:spPr>
          <a:xfrm>
            <a:off x="6063750" y="1664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Code de création / Insertion BD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0" name="Google Shape;690;p54"/>
          <p:cNvSpPr txBox="1"/>
          <p:nvPr/>
        </p:nvSpPr>
        <p:spPr>
          <a:xfrm>
            <a:off x="1019475" y="461700"/>
            <a:ext cx="272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Nombre de lignes de code : </a:t>
            </a: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5000+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Nombre </a:t>
            </a: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d’heures</a:t>
            </a:r>
            <a:r>
              <a:rPr lang="fr">
                <a:latin typeface="Lexend"/>
                <a:ea typeface="Lexend"/>
                <a:cs typeface="Lexend"/>
                <a:sym typeface="Lexend"/>
              </a:rPr>
              <a:t> de travail : </a:t>
            </a: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70 heures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1" name="Google Shape;691;p54"/>
          <p:cNvSpPr txBox="1"/>
          <p:nvPr/>
        </p:nvSpPr>
        <p:spPr>
          <a:xfrm>
            <a:off x="4501700" y="3075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Rendus hebdomadaires BD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2" name="Google Shape;692;p54"/>
          <p:cNvSpPr txBox="1"/>
          <p:nvPr/>
        </p:nvSpPr>
        <p:spPr>
          <a:xfrm>
            <a:off x="2909449" y="61500"/>
            <a:ext cx="13254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Livrables BD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3" name="Google Shape;693;p54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42/57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5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225" y="461700"/>
            <a:ext cx="5167650" cy="31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5"/>
          <p:cNvSpPr txBox="1"/>
          <p:nvPr/>
        </p:nvSpPr>
        <p:spPr>
          <a:xfrm>
            <a:off x="8336677" y="1292625"/>
            <a:ext cx="70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100%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00" name="Google Shape;700;p55"/>
          <p:cNvCxnSpPr>
            <a:stCxn id="699" idx="1"/>
          </p:cNvCxnSpPr>
          <p:nvPr/>
        </p:nvCxnSpPr>
        <p:spPr>
          <a:xfrm rot="10800000">
            <a:off x="7243477" y="1492725"/>
            <a:ext cx="10932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55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2" name="Google Shape;702;p55"/>
          <p:cNvSpPr txBox="1"/>
          <p:nvPr/>
        </p:nvSpPr>
        <p:spPr>
          <a:xfrm>
            <a:off x="225525" y="497700"/>
            <a:ext cx="25227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Livrables Communication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03" name="Google Shape;70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50" y="1334100"/>
            <a:ext cx="3421021" cy="3459025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4" name="Google Shape;704;p55"/>
          <p:cNvSpPr txBox="1"/>
          <p:nvPr/>
        </p:nvSpPr>
        <p:spPr>
          <a:xfrm>
            <a:off x="2504675" y="67388"/>
            <a:ext cx="272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Nombre </a:t>
            </a: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d’heures</a:t>
            </a:r>
            <a:r>
              <a:rPr lang="fr">
                <a:latin typeface="Lexend"/>
                <a:ea typeface="Lexend"/>
                <a:cs typeface="Lexend"/>
                <a:sym typeface="Lexend"/>
              </a:rPr>
              <a:t> de travail : </a:t>
            </a: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100 heures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5" name="Google Shape;705;p55"/>
          <p:cNvSpPr txBox="1"/>
          <p:nvPr/>
        </p:nvSpPr>
        <p:spPr>
          <a:xfrm>
            <a:off x="89850" y="933900"/>
            <a:ext cx="41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Mail Communication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6" name="Google Shape;70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5000" y="3593700"/>
            <a:ext cx="4324650" cy="1199425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7" name="Google Shape;707;p55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43/57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3" name="Google Shape;713;p56"/>
          <p:cNvSpPr txBox="1"/>
          <p:nvPr/>
        </p:nvSpPr>
        <p:spPr>
          <a:xfrm>
            <a:off x="322850" y="461700"/>
            <a:ext cx="24399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Livrables Communication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4" name="Google Shape;7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650" y="88272"/>
            <a:ext cx="1522564" cy="18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6"/>
          <p:cNvSpPr txBox="1"/>
          <p:nvPr/>
        </p:nvSpPr>
        <p:spPr>
          <a:xfrm>
            <a:off x="486650" y="1007225"/>
            <a:ext cx="27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Ordre du jour + CR de réunion</a:t>
            </a:r>
            <a:endParaRPr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6" name="Google Shape;71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476" y="58325"/>
            <a:ext cx="3672665" cy="47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6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44/57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8" name="Google Shape;71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00" y="2027800"/>
            <a:ext cx="4984191" cy="27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6"/>
          <p:cNvSpPr txBox="1"/>
          <p:nvPr/>
        </p:nvSpPr>
        <p:spPr>
          <a:xfrm>
            <a:off x="1507863" y="1660400"/>
            <a:ext cx="12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Lexend"/>
                <a:ea typeface="Lexend"/>
                <a:cs typeface="Lexend"/>
                <a:sym typeface="Lexend"/>
              </a:rPr>
              <a:t>Diaporama</a:t>
            </a:r>
            <a:endParaRPr u="sng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20" name="Google Shape;720;p56"/>
          <p:cNvCxnSpPr>
            <a:stCxn id="715" idx="3"/>
          </p:cNvCxnSpPr>
          <p:nvPr/>
        </p:nvCxnSpPr>
        <p:spPr>
          <a:xfrm rot="10800000" flipH="1">
            <a:off x="3282650" y="1010825"/>
            <a:ext cx="603000" cy="1965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56"/>
          <p:cNvCxnSpPr/>
          <p:nvPr/>
        </p:nvCxnSpPr>
        <p:spPr>
          <a:xfrm>
            <a:off x="4992325" y="969775"/>
            <a:ext cx="413100" cy="2058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7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7" name="Google Shape;727;p57"/>
          <p:cNvSpPr txBox="1"/>
          <p:nvPr/>
        </p:nvSpPr>
        <p:spPr>
          <a:xfrm>
            <a:off x="3809700" y="267850"/>
            <a:ext cx="17082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Gestion de projet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28" name="Google Shape;728;p57" title="Graphique"/>
          <p:cNvPicPr preferRelativeResize="0"/>
          <p:nvPr/>
        </p:nvPicPr>
        <p:blipFill rotWithShape="1">
          <a:blip r:embed="rId3">
            <a:alphaModFix/>
          </a:blip>
          <a:srcRect r="4306"/>
          <a:stretch/>
        </p:blipFill>
        <p:spPr>
          <a:xfrm>
            <a:off x="3914500" y="960325"/>
            <a:ext cx="5174601" cy="33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7"/>
          <p:cNvSpPr txBox="1"/>
          <p:nvPr/>
        </p:nvSpPr>
        <p:spPr>
          <a:xfrm>
            <a:off x="8105877" y="2248088"/>
            <a:ext cx="70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100%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30" name="Google Shape;730;p57"/>
          <p:cNvCxnSpPr/>
          <p:nvPr/>
        </p:nvCxnSpPr>
        <p:spPr>
          <a:xfrm rot="10800000">
            <a:off x="7012677" y="2448188"/>
            <a:ext cx="10932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57"/>
          <p:cNvSpPr txBox="1"/>
          <p:nvPr/>
        </p:nvSpPr>
        <p:spPr>
          <a:xfrm>
            <a:off x="118525" y="567313"/>
            <a:ext cx="272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Nombre </a:t>
            </a: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d’heures</a:t>
            </a:r>
            <a:r>
              <a:rPr lang="fr">
                <a:latin typeface="Lexend"/>
                <a:ea typeface="Lexend"/>
                <a:cs typeface="Lexend"/>
                <a:sym typeface="Lexend"/>
              </a:rPr>
              <a:t> de travail : </a:t>
            </a: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130 heures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2" name="Google Shape;732;p57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45/57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3" name="Google Shape;7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13" y="1788363"/>
            <a:ext cx="4248521" cy="29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75" y="1254789"/>
            <a:ext cx="4342994" cy="46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57"/>
          <p:cNvCxnSpPr/>
          <p:nvPr/>
        </p:nvCxnSpPr>
        <p:spPr>
          <a:xfrm flipH="1">
            <a:off x="3638650" y="1512350"/>
            <a:ext cx="157200" cy="5241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6" name="Google Shape;736;p57"/>
          <p:cNvCxnSpPr/>
          <p:nvPr/>
        </p:nvCxnSpPr>
        <p:spPr>
          <a:xfrm rot="10800000" flipH="1">
            <a:off x="4439725" y="2635450"/>
            <a:ext cx="1332600" cy="1422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8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5.1 Bilan technique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2" name="Google Shape;742;p58"/>
          <p:cNvSpPr txBox="1"/>
          <p:nvPr/>
        </p:nvSpPr>
        <p:spPr>
          <a:xfrm>
            <a:off x="1181675" y="450150"/>
            <a:ext cx="17082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Gestion de projet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3" name="Google Shape;7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025" y="476100"/>
            <a:ext cx="3538649" cy="18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8"/>
          <p:cNvSpPr txBox="1"/>
          <p:nvPr/>
        </p:nvSpPr>
        <p:spPr>
          <a:xfrm>
            <a:off x="5984725" y="30750"/>
            <a:ext cx="137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Appel d’offre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5" name="Google Shape;74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725" y="549825"/>
            <a:ext cx="1404850" cy="1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250" y="2429625"/>
            <a:ext cx="4951200" cy="217273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7" name="Google Shape;747;p58"/>
          <p:cNvSpPr txBox="1"/>
          <p:nvPr/>
        </p:nvSpPr>
        <p:spPr>
          <a:xfrm>
            <a:off x="1683008" y="861900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Github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8" name="Google Shape;748;p58"/>
          <p:cNvSpPr/>
          <p:nvPr/>
        </p:nvSpPr>
        <p:spPr>
          <a:xfrm>
            <a:off x="4155250" y="450150"/>
            <a:ext cx="4951200" cy="1892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9" name="Google Shape;749;p58"/>
          <p:cNvPicPr preferRelativeResize="0"/>
          <p:nvPr/>
        </p:nvPicPr>
        <p:blipFill rotWithShape="1">
          <a:blip r:embed="rId6">
            <a:alphaModFix/>
          </a:blip>
          <a:srcRect r="6472"/>
          <a:stretch/>
        </p:blipFill>
        <p:spPr>
          <a:xfrm>
            <a:off x="86100" y="1202225"/>
            <a:ext cx="3986824" cy="357340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8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46/57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9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5.2 Bilan du travail d’équipe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56" name="Google Shape;7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650" y="1090366"/>
            <a:ext cx="7258624" cy="145559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9"/>
          <p:cNvSpPr txBox="1"/>
          <p:nvPr/>
        </p:nvSpPr>
        <p:spPr>
          <a:xfrm>
            <a:off x="364175" y="1275425"/>
            <a:ext cx="1791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20 heures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/personne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/sprint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8" name="Google Shape;758;p59"/>
          <p:cNvSpPr txBox="1"/>
          <p:nvPr/>
        </p:nvSpPr>
        <p:spPr>
          <a:xfrm>
            <a:off x="1033775" y="722213"/>
            <a:ext cx="11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800 h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9" name="Google Shape;759;p59"/>
          <p:cNvSpPr txBox="1"/>
          <p:nvPr/>
        </p:nvSpPr>
        <p:spPr>
          <a:xfrm>
            <a:off x="84725" y="2727113"/>
            <a:ext cx="16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1 jour de retard :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0" name="Google Shape;760;p59"/>
          <p:cNvSpPr txBox="1"/>
          <p:nvPr/>
        </p:nvSpPr>
        <p:spPr>
          <a:xfrm>
            <a:off x="420275" y="3023075"/>
            <a:ext cx="16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Bug JAVA</a:t>
            </a:r>
            <a:endParaRPr sz="12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61" name="Google Shape;7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775" y="2727113"/>
            <a:ext cx="7302501" cy="13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9"/>
          <p:cNvSpPr txBox="1"/>
          <p:nvPr/>
        </p:nvSpPr>
        <p:spPr>
          <a:xfrm>
            <a:off x="84725" y="3356988"/>
            <a:ext cx="17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1 sprint d’avance</a:t>
            </a:r>
            <a:endParaRPr>
              <a:solidFill>
                <a:srgbClr val="38761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3" name="Google Shape;763;p59"/>
          <p:cNvSpPr txBox="1"/>
          <p:nvPr/>
        </p:nvSpPr>
        <p:spPr>
          <a:xfrm>
            <a:off x="516500" y="3680663"/>
            <a:ext cx="11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4" name="Google Shape;764;p59"/>
          <p:cNvSpPr txBox="1"/>
          <p:nvPr/>
        </p:nvSpPr>
        <p:spPr>
          <a:xfrm>
            <a:off x="84725" y="722213"/>
            <a:ext cx="10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Prévision 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5" name="Google Shape;765;p59"/>
          <p:cNvSpPr txBox="1"/>
          <p:nvPr/>
        </p:nvSpPr>
        <p:spPr>
          <a:xfrm>
            <a:off x="84725" y="2424438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Réel :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6" name="Google Shape;766;p59"/>
          <p:cNvSpPr/>
          <p:nvPr/>
        </p:nvSpPr>
        <p:spPr>
          <a:xfrm>
            <a:off x="5696325" y="3526325"/>
            <a:ext cx="832200" cy="1542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9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47/57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8" name="Google Shape;768;p59"/>
          <p:cNvSpPr txBox="1"/>
          <p:nvPr/>
        </p:nvSpPr>
        <p:spPr>
          <a:xfrm>
            <a:off x="250300" y="3721613"/>
            <a:ext cx="124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Réel : </a:t>
            </a:r>
            <a:r>
              <a:rPr lang="fr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700 h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69" name="Google Shape;769;p59"/>
          <p:cNvCxnSpPr/>
          <p:nvPr/>
        </p:nvCxnSpPr>
        <p:spPr>
          <a:xfrm rot="10800000">
            <a:off x="7441925" y="3810675"/>
            <a:ext cx="37500" cy="426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0" name="Google Shape;770;p59"/>
          <p:cNvSpPr txBox="1"/>
          <p:nvPr/>
        </p:nvSpPr>
        <p:spPr>
          <a:xfrm>
            <a:off x="6606100" y="4163788"/>
            <a:ext cx="153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7h de travail supplémentaire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1" name="Google Shape;771;p59"/>
          <p:cNvSpPr txBox="1"/>
          <p:nvPr/>
        </p:nvSpPr>
        <p:spPr>
          <a:xfrm>
            <a:off x="3820900" y="4186875"/>
            <a:ext cx="278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Difficultés techniques 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(code fourni → bug affichage)</a:t>
            </a:r>
            <a:endParaRPr/>
          </a:p>
        </p:txBody>
      </p:sp>
      <p:cxnSp>
        <p:nvCxnSpPr>
          <p:cNvPr id="772" name="Google Shape;772;p59"/>
          <p:cNvCxnSpPr/>
          <p:nvPr/>
        </p:nvCxnSpPr>
        <p:spPr>
          <a:xfrm rot="10800000">
            <a:off x="6344975" y="4411700"/>
            <a:ext cx="377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59"/>
          <p:cNvCxnSpPr/>
          <p:nvPr/>
        </p:nvCxnSpPr>
        <p:spPr>
          <a:xfrm rot="10800000">
            <a:off x="3706000" y="4411700"/>
            <a:ext cx="4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4" name="Google Shape;774;p59"/>
          <p:cNvSpPr txBox="1"/>
          <p:nvPr/>
        </p:nvSpPr>
        <p:spPr>
          <a:xfrm>
            <a:off x="883300" y="4211600"/>
            <a:ext cx="282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Meilleure réactivité nécessaire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(demande professeur référent)</a:t>
            </a:r>
            <a:endParaRPr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0"/>
          <p:cNvSpPr txBox="1"/>
          <p:nvPr/>
        </p:nvSpPr>
        <p:spPr>
          <a:xfrm>
            <a:off x="178425" y="8370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5.2 Bilan du travail d’équipe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0" name="Google Shape;7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0" y="933075"/>
            <a:ext cx="758800" cy="7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0"/>
          <p:cNvSpPr txBox="1"/>
          <p:nvPr/>
        </p:nvSpPr>
        <p:spPr>
          <a:xfrm>
            <a:off x="424250" y="1096925"/>
            <a:ext cx="202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exend"/>
                <a:ea typeface="Lexend"/>
                <a:cs typeface="Lexend"/>
                <a:sym typeface="Lexend"/>
              </a:rPr>
              <a:t>Collaborateurs :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2" name="Google Shape;782;p60"/>
          <p:cNvSpPr txBox="1"/>
          <p:nvPr/>
        </p:nvSpPr>
        <p:spPr>
          <a:xfrm>
            <a:off x="4482025" y="1007100"/>
            <a:ext cx="96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exend"/>
                <a:ea typeface="Lexend"/>
                <a:cs typeface="Lexend"/>
                <a:sym typeface="Lexend"/>
              </a:rPr>
              <a:t>Client :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3" name="Google Shape;783;p60"/>
          <p:cNvSpPr txBox="1"/>
          <p:nvPr/>
        </p:nvSpPr>
        <p:spPr>
          <a:xfrm>
            <a:off x="6972725" y="1007100"/>
            <a:ext cx="202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exend"/>
                <a:ea typeface="Lexend"/>
                <a:cs typeface="Lexend"/>
                <a:sym typeface="Lexend"/>
              </a:rPr>
              <a:t>Superviseur :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4" name="Google Shape;784;p60"/>
          <p:cNvSpPr txBox="1"/>
          <p:nvPr/>
        </p:nvSpPr>
        <p:spPr>
          <a:xfrm>
            <a:off x="3921350" y="1899900"/>
            <a:ext cx="2454900" cy="17700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- Présence du client aux réunions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- Envoi des planifications de réunion par mail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- Validation des livrables des semaines précédentes 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à chaque réunion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5" name="Google Shape;785;p60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48/57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6" name="Google Shape;786;p60"/>
          <p:cNvSpPr/>
          <p:nvPr/>
        </p:nvSpPr>
        <p:spPr>
          <a:xfrm>
            <a:off x="273250" y="1781138"/>
            <a:ext cx="3106500" cy="178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0"/>
          <p:cNvSpPr txBox="1"/>
          <p:nvPr/>
        </p:nvSpPr>
        <p:spPr>
          <a:xfrm>
            <a:off x="273250" y="1781138"/>
            <a:ext cx="245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Contrat d’équipe :</a:t>
            </a:r>
            <a:endParaRPr sz="2200"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88" name="Google Shape;788;p60"/>
          <p:cNvSpPr txBox="1"/>
          <p:nvPr/>
        </p:nvSpPr>
        <p:spPr>
          <a:xfrm>
            <a:off x="386350" y="2181338"/>
            <a:ext cx="3686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Travail en autonomie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Respect des échéances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Travail en Équipe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Réunion hebdomadaire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9" name="Google Shape;7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577" y="2264013"/>
            <a:ext cx="260098" cy="2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302" y="2578338"/>
            <a:ext cx="260098" cy="2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0"/>
          <p:cNvPicPr preferRelativeResize="0"/>
          <p:nvPr/>
        </p:nvPicPr>
        <p:blipFill rotWithShape="1">
          <a:blip r:embed="rId4">
            <a:alphaModFix/>
          </a:blip>
          <a:srcRect r="46374"/>
          <a:stretch/>
        </p:blipFill>
        <p:spPr>
          <a:xfrm>
            <a:off x="2210701" y="2898788"/>
            <a:ext cx="139474" cy="2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302" y="3244662"/>
            <a:ext cx="260098" cy="2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814" y="2171550"/>
            <a:ext cx="260098" cy="2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189" y="2654850"/>
            <a:ext cx="260098" cy="2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38" y="914616"/>
            <a:ext cx="616075" cy="6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214" y="3358675"/>
            <a:ext cx="260098" cy="2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2500" y="1007088"/>
            <a:ext cx="529726" cy="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0"/>
          <p:cNvSpPr txBox="1"/>
          <p:nvPr/>
        </p:nvSpPr>
        <p:spPr>
          <a:xfrm>
            <a:off x="6609700" y="2266213"/>
            <a:ext cx="2367000" cy="1277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Envoi de mails hebdomadaires (récap de la semaine)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Retours positifs de la part de l’enseignant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99" name="Google Shape;7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239" y="2774863"/>
            <a:ext cx="260098" cy="2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6764" y="3238075"/>
            <a:ext cx="260098" cy="2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0"/>
          <p:cNvPicPr preferRelativeResize="0"/>
          <p:nvPr/>
        </p:nvPicPr>
        <p:blipFill rotWithShape="1">
          <a:blip r:embed="rId7">
            <a:alphaModFix/>
          </a:blip>
          <a:srcRect l="51508"/>
          <a:stretch/>
        </p:blipFill>
        <p:spPr>
          <a:xfrm>
            <a:off x="2350175" y="2876788"/>
            <a:ext cx="172400" cy="3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1"/>
          <p:cNvSpPr txBox="1"/>
          <p:nvPr/>
        </p:nvSpPr>
        <p:spPr>
          <a:xfrm>
            <a:off x="584025" y="668800"/>
            <a:ext cx="217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u="sng"/>
              <a:t>Problème rencontré</a:t>
            </a:r>
            <a:endParaRPr sz="1500" b="1" u="sng"/>
          </a:p>
        </p:txBody>
      </p:sp>
      <p:sp>
        <p:nvSpPr>
          <p:cNvPr id="807" name="Google Shape;807;p61"/>
          <p:cNvSpPr txBox="1"/>
          <p:nvPr/>
        </p:nvSpPr>
        <p:spPr>
          <a:xfrm>
            <a:off x="44925" y="0"/>
            <a:ext cx="330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5.2 Bilan du travail d’équipe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8" name="Google Shape;808;p61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49/57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9" name="Google Shape;809;p61"/>
          <p:cNvSpPr txBox="1"/>
          <p:nvPr/>
        </p:nvSpPr>
        <p:spPr>
          <a:xfrm>
            <a:off x="6070950" y="668800"/>
            <a:ext cx="1871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u="sng"/>
              <a:t>Les futurs projets</a:t>
            </a:r>
            <a:endParaRPr sz="1700"/>
          </a:p>
        </p:txBody>
      </p:sp>
      <p:sp>
        <p:nvSpPr>
          <p:cNvPr id="810" name="Google Shape;810;p61"/>
          <p:cNvSpPr txBox="1"/>
          <p:nvPr/>
        </p:nvSpPr>
        <p:spPr>
          <a:xfrm>
            <a:off x="261375" y="1442700"/>
            <a:ext cx="27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Problème de communication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11" name="Google Shape;811;p61"/>
          <p:cNvCxnSpPr>
            <a:stCxn id="810" idx="2"/>
          </p:cNvCxnSpPr>
          <p:nvPr/>
        </p:nvCxnSpPr>
        <p:spPr>
          <a:xfrm flipH="1">
            <a:off x="1651875" y="1842900"/>
            <a:ext cx="51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2" name="Google Shape;812;p61"/>
          <p:cNvSpPr txBox="1"/>
          <p:nvPr/>
        </p:nvSpPr>
        <p:spPr>
          <a:xfrm>
            <a:off x="432525" y="2371650"/>
            <a:ext cx="24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Perte de temps (site-web)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13" name="Google Shape;813;p61"/>
          <p:cNvCxnSpPr/>
          <p:nvPr/>
        </p:nvCxnSpPr>
        <p:spPr>
          <a:xfrm flipH="1">
            <a:off x="1651875" y="2791200"/>
            <a:ext cx="51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4" name="Google Shape;814;p61"/>
          <p:cNvSpPr txBox="1"/>
          <p:nvPr/>
        </p:nvSpPr>
        <p:spPr>
          <a:xfrm>
            <a:off x="584025" y="3319950"/>
            <a:ext cx="22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RÉUNION D’URGENCE</a:t>
            </a:r>
            <a:endParaRPr b="1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15" name="Google Shape;815;p61"/>
          <p:cNvCxnSpPr>
            <a:stCxn id="814" idx="2"/>
          </p:cNvCxnSpPr>
          <p:nvPr/>
        </p:nvCxnSpPr>
        <p:spPr>
          <a:xfrm>
            <a:off x="1699575" y="3720150"/>
            <a:ext cx="0" cy="419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6" name="Google Shape;816;p61"/>
          <p:cNvSpPr txBox="1"/>
          <p:nvPr/>
        </p:nvSpPr>
        <p:spPr>
          <a:xfrm>
            <a:off x="475125" y="4105400"/>
            <a:ext cx="244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Modification du contrat d’équipe</a:t>
            </a:r>
            <a:endParaRPr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7" name="Google Shape;817;p61"/>
          <p:cNvSpPr txBox="1"/>
          <p:nvPr/>
        </p:nvSpPr>
        <p:spPr>
          <a:xfrm>
            <a:off x="5782200" y="1442700"/>
            <a:ext cx="24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Surévaluation des tâches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8" name="Google Shape;818;p61"/>
          <p:cNvSpPr txBox="1"/>
          <p:nvPr/>
        </p:nvSpPr>
        <p:spPr>
          <a:xfrm>
            <a:off x="5685375" y="2111750"/>
            <a:ext cx="270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Spécialisation des personnes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9" name="Google Shape;819;p61"/>
          <p:cNvSpPr txBox="1"/>
          <p:nvPr/>
        </p:nvSpPr>
        <p:spPr>
          <a:xfrm>
            <a:off x="5652750" y="2780800"/>
            <a:ext cx="270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Présence des membres à tous les créneaux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20" name="Google Shape;820;p61"/>
          <p:cNvCxnSpPr>
            <a:endCxn id="819" idx="1"/>
          </p:cNvCxnSpPr>
          <p:nvPr/>
        </p:nvCxnSpPr>
        <p:spPr>
          <a:xfrm rot="10800000" flipH="1">
            <a:off x="3000150" y="3088600"/>
            <a:ext cx="2652600" cy="1324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1" name="Google Shape;821;p61"/>
          <p:cNvSpPr txBox="1"/>
          <p:nvPr/>
        </p:nvSpPr>
        <p:spPr>
          <a:xfrm>
            <a:off x="5685375" y="3665250"/>
            <a:ext cx="270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Communication régulière des tâches à effectuer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22" name="Google Shape;822;p61"/>
          <p:cNvCxnSpPr>
            <a:stCxn id="816" idx="3"/>
            <a:endCxn id="821" idx="1"/>
          </p:cNvCxnSpPr>
          <p:nvPr/>
        </p:nvCxnSpPr>
        <p:spPr>
          <a:xfrm rot="10800000" flipH="1">
            <a:off x="2924025" y="3973100"/>
            <a:ext cx="2761500" cy="4401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242475" y="1198375"/>
            <a:ext cx="8520600" cy="29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Lexend"/>
                <a:ea typeface="Lexend"/>
                <a:cs typeface="Lexend"/>
                <a:sym typeface="Lexend"/>
              </a:rPr>
              <a:t>Comment améliorer la visibilité de la qualité française 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latin typeface="Lexend"/>
                <a:ea typeface="Lexend"/>
                <a:cs typeface="Lexend"/>
                <a:sym typeface="Lexend"/>
              </a:rPr>
              <a:t>et de la production locale de </a:t>
            </a:r>
            <a:r>
              <a:rPr lang="fr" sz="2000" b="1">
                <a:latin typeface="Lexend"/>
                <a:ea typeface="Lexend"/>
                <a:cs typeface="Lexend"/>
                <a:sym typeface="Lexend"/>
              </a:rPr>
              <a:t>La Parure Française</a:t>
            </a:r>
            <a:r>
              <a:rPr lang="fr" sz="2000">
                <a:latin typeface="Lexend"/>
                <a:ea typeface="Lexend"/>
                <a:cs typeface="Lexend"/>
                <a:sym typeface="Lexend"/>
              </a:rPr>
              <a:t> 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>
                <a:latin typeface="Lexend"/>
                <a:ea typeface="Lexend"/>
                <a:cs typeface="Lexend"/>
                <a:sym typeface="Lexend"/>
              </a:rPr>
              <a:t>afin d’augmenter ses ventes ?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Lexend"/>
                <a:ea typeface="Lexend"/>
                <a:cs typeface="Lexend"/>
                <a:sym typeface="Lexend"/>
              </a:rPr>
              <a:t>Problématique</a:t>
            </a:r>
            <a:endParaRPr u="sng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Analyse des besoins  - Méthodologie - Déroulement - Résultats - Bilans - Conclusion                             5/57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2"/>
          <p:cNvSpPr txBox="1"/>
          <p:nvPr/>
        </p:nvSpPr>
        <p:spPr>
          <a:xfrm>
            <a:off x="328650" y="766525"/>
            <a:ext cx="3569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Outils techniques et méthodologiques 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Visual Studio Code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MobaXterm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Stack Overflow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8" name="Google Shape;828;p62"/>
          <p:cNvSpPr txBox="1"/>
          <p:nvPr/>
        </p:nvSpPr>
        <p:spPr>
          <a:xfrm>
            <a:off x="260550" y="2630750"/>
            <a:ext cx="370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Compétences liées :</a:t>
            </a:r>
            <a:br>
              <a:rPr lang="fr">
                <a:latin typeface="Lexend"/>
                <a:ea typeface="Lexend"/>
                <a:cs typeface="Lexend"/>
                <a:sym typeface="Lexend"/>
              </a:rPr>
            </a:br>
            <a:r>
              <a:rPr lang="fr"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fr">
                <a:latin typeface="Lexend"/>
                <a:ea typeface="Lexend"/>
                <a:cs typeface="Lexend"/>
                <a:sym typeface="Lexend"/>
              </a:rPr>
            </a:br>
            <a:r>
              <a:rPr lang="fr">
                <a:latin typeface="Lexend"/>
                <a:ea typeface="Lexend"/>
                <a:cs typeface="Lexend"/>
                <a:sym typeface="Lexend"/>
              </a:rPr>
              <a:t>R1.02 - Développement d’interfaces web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R3.01 - Développement web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S1.06 - Découverte de l’environnement écologique et économique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S3.A.01 - Développement appli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9" name="Google Shape;829;p62"/>
          <p:cNvSpPr txBox="1"/>
          <p:nvPr/>
        </p:nvSpPr>
        <p:spPr>
          <a:xfrm>
            <a:off x="3988275" y="216563"/>
            <a:ext cx="9639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Site Web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0" name="Google Shape;830;p62"/>
          <p:cNvSpPr/>
          <p:nvPr/>
        </p:nvSpPr>
        <p:spPr>
          <a:xfrm>
            <a:off x="482775" y="1190425"/>
            <a:ext cx="2205900" cy="833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2"/>
          <p:cNvSpPr/>
          <p:nvPr/>
        </p:nvSpPr>
        <p:spPr>
          <a:xfrm>
            <a:off x="482775" y="2050438"/>
            <a:ext cx="2205900" cy="400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2"/>
          <p:cNvSpPr/>
          <p:nvPr/>
        </p:nvSpPr>
        <p:spPr>
          <a:xfrm>
            <a:off x="298250" y="3107075"/>
            <a:ext cx="3569700" cy="52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2"/>
          <p:cNvSpPr/>
          <p:nvPr/>
        </p:nvSpPr>
        <p:spPr>
          <a:xfrm>
            <a:off x="328200" y="4203425"/>
            <a:ext cx="2681400" cy="2661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4" name="Google Shape;834;p62" title="Graphique"/>
          <p:cNvPicPr preferRelativeResize="0"/>
          <p:nvPr/>
        </p:nvPicPr>
        <p:blipFill rotWithShape="1">
          <a:blip r:embed="rId3">
            <a:alphaModFix/>
          </a:blip>
          <a:srcRect r="2761"/>
          <a:stretch/>
        </p:blipFill>
        <p:spPr>
          <a:xfrm>
            <a:off x="3966450" y="945475"/>
            <a:ext cx="5115126" cy="32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62"/>
          <p:cNvSpPr txBox="1"/>
          <p:nvPr/>
        </p:nvSpPr>
        <p:spPr>
          <a:xfrm>
            <a:off x="8449177" y="1823150"/>
            <a:ext cx="6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50%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36" name="Google Shape;836;p62"/>
          <p:cNvCxnSpPr>
            <a:stCxn id="835" idx="1"/>
          </p:cNvCxnSpPr>
          <p:nvPr/>
        </p:nvCxnSpPr>
        <p:spPr>
          <a:xfrm rot="10800000">
            <a:off x="7416577" y="2023250"/>
            <a:ext cx="10326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62"/>
          <p:cNvSpPr txBox="1"/>
          <p:nvPr/>
        </p:nvSpPr>
        <p:spPr>
          <a:xfrm>
            <a:off x="4201319" y="1909634"/>
            <a:ext cx="5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38" name="Google Shape;838;p62"/>
          <p:cNvCxnSpPr/>
          <p:nvPr/>
        </p:nvCxnSpPr>
        <p:spPr>
          <a:xfrm rot="10800000">
            <a:off x="4692152" y="2074814"/>
            <a:ext cx="10326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62"/>
          <p:cNvSpPr txBox="1"/>
          <p:nvPr/>
        </p:nvSpPr>
        <p:spPr>
          <a:xfrm>
            <a:off x="4091777" y="2665117"/>
            <a:ext cx="5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40" name="Google Shape;840;p62"/>
          <p:cNvCxnSpPr/>
          <p:nvPr/>
        </p:nvCxnSpPr>
        <p:spPr>
          <a:xfrm rot="10800000">
            <a:off x="4582610" y="2830296"/>
            <a:ext cx="10326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1" name="Google Shape;841;p62"/>
          <p:cNvSpPr txBox="1"/>
          <p:nvPr/>
        </p:nvSpPr>
        <p:spPr>
          <a:xfrm>
            <a:off x="4685920" y="1376950"/>
            <a:ext cx="5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42" name="Google Shape;842;p62"/>
          <p:cNvCxnSpPr/>
          <p:nvPr/>
        </p:nvCxnSpPr>
        <p:spPr>
          <a:xfrm rot="10800000">
            <a:off x="5176754" y="1542129"/>
            <a:ext cx="10326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62"/>
          <p:cNvSpPr txBox="1"/>
          <p:nvPr/>
        </p:nvSpPr>
        <p:spPr>
          <a:xfrm>
            <a:off x="4510153" y="3278451"/>
            <a:ext cx="5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20%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44" name="Google Shape;844;p62"/>
          <p:cNvCxnSpPr/>
          <p:nvPr/>
        </p:nvCxnSpPr>
        <p:spPr>
          <a:xfrm rot="10800000">
            <a:off x="5000987" y="3443630"/>
            <a:ext cx="10326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5" name="Google Shape;845;p62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5.3 Bilan de compétences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6" name="Google Shape;846;p62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50/57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3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5.3 Bilan de compétences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2" name="Google Shape;852;p63"/>
          <p:cNvSpPr txBox="1"/>
          <p:nvPr/>
        </p:nvSpPr>
        <p:spPr>
          <a:xfrm>
            <a:off x="269525" y="783500"/>
            <a:ext cx="394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Outils techniques et méthodologiques 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SQL developer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Visual Studio Code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-"/>
            </a:pPr>
            <a:r>
              <a:rPr lang="fr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Site</a:t>
            </a: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 génération de données SQL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3" name="Google Shape;853;p63"/>
          <p:cNvSpPr txBox="1"/>
          <p:nvPr/>
        </p:nvSpPr>
        <p:spPr>
          <a:xfrm>
            <a:off x="3650775" y="288250"/>
            <a:ext cx="16824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Base de données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4" name="Google Shape;854;p63"/>
          <p:cNvSpPr txBox="1"/>
          <p:nvPr/>
        </p:nvSpPr>
        <p:spPr>
          <a:xfrm>
            <a:off x="269525" y="2583425"/>
            <a:ext cx="4090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Compétences liées :</a:t>
            </a:r>
            <a:br>
              <a:rPr lang="fr">
                <a:latin typeface="Lexend"/>
                <a:ea typeface="Lexend"/>
                <a:cs typeface="Lexend"/>
                <a:sym typeface="Lexend"/>
              </a:rPr>
            </a:br>
            <a:r>
              <a:rPr lang="fr"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fr">
                <a:latin typeface="Lexend"/>
                <a:ea typeface="Lexend"/>
                <a:cs typeface="Lexend"/>
                <a:sym typeface="Lexend"/>
              </a:rPr>
            </a:br>
            <a:r>
              <a:rPr lang="fr">
                <a:latin typeface="Lexend"/>
                <a:ea typeface="Lexend"/>
                <a:cs typeface="Lexend"/>
                <a:sym typeface="Lexend"/>
              </a:rPr>
              <a:t>R1.05 - Introduction aux BD et SQL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R2.06 - Exploitation d’une base de données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R3.07 - SQL et programmation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S1.04 - Création d’une base de données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S2.04 - Exploitation d’une base de données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S3.A.01 - Développement appli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5" name="Google Shape;855;p63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51/57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6" name="Google Shape;856;p63"/>
          <p:cNvSpPr/>
          <p:nvPr/>
        </p:nvSpPr>
        <p:spPr>
          <a:xfrm>
            <a:off x="418525" y="1198775"/>
            <a:ext cx="2205900" cy="813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63"/>
          <p:cNvSpPr/>
          <p:nvPr/>
        </p:nvSpPr>
        <p:spPr>
          <a:xfrm>
            <a:off x="418525" y="2052125"/>
            <a:ext cx="3516600" cy="400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63"/>
          <p:cNvSpPr/>
          <p:nvPr/>
        </p:nvSpPr>
        <p:spPr>
          <a:xfrm>
            <a:off x="329425" y="3043200"/>
            <a:ext cx="3803400" cy="755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63"/>
          <p:cNvSpPr/>
          <p:nvPr/>
        </p:nvSpPr>
        <p:spPr>
          <a:xfrm>
            <a:off x="329425" y="4389175"/>
            <a:ext cx="2740200" cy="2325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0" name="Google Shape;860;p63" title="Graphique"/>
          <p:cNvPicPr preferRelativeResize="0"/>
          <p:nvPr/>
        </p:nvPicPr>
        <p:blipFill rotWithShape="1">
          <a:blip r:embed="rId4">
            <a:alphaModFix/>
          </a:blip>
          <a:srcRect r="4269"/>
          <a:stretch/>
        </p:blipFill>
        <p:spPr>
          <a:xfrm>
            <a:off x="4316550" y="1074325"/>
            <a:ext cx="4742550" cy="311552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3"/>
          <p:cNvSpPr txBox="1"/>
          <p:nvPr/>
        </p:nvSpPr>
        <p:spPr>
          <a:xfrm>
            <a:off x="8437684" y="2102744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45%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62" name="Google Shape;862;p63"/>
          <p:cNvCxnSpPr/>
          <p:nvPr/>
        </p:nvCxnSpPr>
        <p:spPr>
          <a:xfrm rot="10800000">
            <a:off x="7651075" y="2302850"/>
            <a:ext cx="7866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63"/>
          <p:cNvSpPr txBox="1"/>
          <p:nvPr/>
        </p:nvSpPr>
        <p:spPr>
          <a:xfrm>
            <a:off x="4316532" y="2673811"/>
            <a:ext cx="52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64" name="Google Shape;864;p63"/>
          <p:cNvCxnSpPr/>
          <p:nvPr/>
        </p:nvCxnSpPr>
        <p:spPr>
          <a:xfrm rot="10800000">
            <a:off x="4770172" y="2835138"/>
            <a:ext cx="10134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63"/>
          <p:cNvSpPr txBox="1"/>
          <p:nvPr/>
        </p:nvSpPr>
        <p:spPr>
          <a:xfrm>
            <a:off x="4267525" y="2182816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66" name="Google Shape;866;p63"/>
          <p:cNvCxnSpPr/>
          <p:nvPr/>
        </p:nvCxnSpPr>
        <p:spPr>
          <a:xfrm rot="10800000">
            <a:off x="4844541" y="2347636"/>
            <a:ext cx="10134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7" name="Google Shape;867;p63"/>
          <p:cNvSpPr txBox="1"/>
          <p:nvPr/>
        </p:nvSpPr>
        <p:spPr>
          <a:xfrm>
            <a:off x="4559675" y="3164791"/>
            <a:ext cx="6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25%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68" name="Google Shape;868;p63"/>
          <p:cNvCxnSpPr/>
          <p:nvPr/>
        </p:nvCxnSpPr>
        <p:spPr>
          <a:xfrm rot="10800000">
            <a:off x="5191949" y="3329621"/>
            <a:ext cx="10134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Google Shape;869;p63"/>
          <p:cNvSpPr txBox="1"/>
          <p:nvPr/>
        </p:nvSpPr>
        <p:spPr>
          <a:xfrm>
            <a:off x="5025461" y="1488693"/>
            <a:ext cx="6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70" name="Google Shape;870;p63"/>
          <p:cNvCxnSpPr/>
          <p:nvPr/>
        </p:nvCxnSpPr>
        <p:spPr>
          <a:xfrm rot="10800000">
            <a:off x="5612026" y="1653524"/>
            <a:ext cx="10134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64" title="Graphique"/>
          <p:cNvPicPr preferRelativeResize="0"/>
          <p:nvPr/>
        </p:nvPicPr>
        <p:blipFill rotWithShape="1">
          <a:blip r:embed="rId3">
            <a:alphaModFix/>
          </a:blip>
          <a:srcRect r="4039"/>
          <a:stretch/>
        </p:blipFill>
        <p:spPr>
          <a:xfrm>
            <a:off x="4205475" y="1006450"/>
            <a:ext cx="4801275" cy="31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4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5.3 Bilan de compétences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7" name="Google Shape;877;p64"/>
          <p:cNvSpPr txBox="1"/>
          <p:nvPr/>
        </p:nvSpPr>
        <p:spPr>
          <a:xfrm>
            <a:off x="181025" y="878550"/>
            <a:ext cx="394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Outils techniques et méthodologiques 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Github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Gantt Project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-"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Référentiels CNIL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8" name="Google Shape;878;p64"/>
          <p:cNvSpPr txBox="1"/>
          <p:nvPr/>
        </p:nvSpPr>
        <p:spPr>
          <a:xfrm>
            <a:off x="3712050" y="416075"/>
            <a:ext cx="17199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Gestion de Projet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9" name="Google Shape;879;p64"/>
          <p:cNvSpPr txBox="1"/>
          <p:nvPr/>
        </p:nvSpPr>
        <p:spPr>
          <a:xfrm>
            <a:off x="112300" y="2659300"/>
            <a:ext cx="5077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Compétences liées 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R1.08 / R2.10 - Gestion de Projet &amp; des Organisations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R2.11 / R3.11 - Droit des contrats et du numérique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R3.10 - Management des Systèmes d’Information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S2.05 - Gestion d’un projet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S3.A.01 - Développement appli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0" name="Google Shape;880;p64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52/57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1" name="Google Shape;881;p64"/>
          <p:cNvSpPr/>
          <p:nvPr/>
        </p:nvSpPr>
        <p:spPr>
          <a:xfrm>
            <a:off x="325725" y="1318200"/>
            <a:ext cx="2205900" cy="1205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64"/>
          <p:cNvSpPr/>
          <p:nvPr/>
        </p:nvSpPr>
        <p:spPr>
          <a:xfrm>
            <a:off x="166050" y="3116113"/>
            <a:ext cx="4644600" cy="745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4"/>
          <p:cNvSpPr txBox="1"/>
          <p:nvPr/>
        </p:nvSpPr>
        <p:spPr>
          <a:xfrm>
            <a:off x="4235423" y="2609277"/>
            <a:ext cx="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84" name="Google Shape;884;p64"/>
          <p:cNvCxnSpPr/>
          <p:nvPr/>
        </p:nvCxnSpPr>
        <p:spPr>
          <a:xfrm rot="10800000">
            <a:off x="4728292" y="2822022"/>
            <a:ext cx="10563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5" name="Google Shape;885;p64"/>
          <p:cNvSpPr txBox="1"/>
          <p:nvPr/>
        </p:nvSpPr>
        <p:spPr>
          <a:xfrm>
            <a:off x="4981203" y="3413495"/>
            <a:ext cx="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86" name="Google Shape;886;p64"/>
          <p:cNvCxnSpPr/>
          <p:nvPr/>
        </p:nvCxnSpPr>
        <p:spPr>
          <a:xfrm rot="10800000">
            <a:off x="5478546" y="3613602"/>
            <a:ext cx="10563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7" name="Google Shape;887;p64"/>
          <p:cNvSpPr txBox="1"/>
          <p:nvPr/>
        </p:nvSpPr>
        <p:spPr>
          <a:xfrm>
            <a:off x="4296742" y="1940303"/>
            <a:ext cx="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88" name="Google Shape;888;p64"/>
          <p:cNvCxnSpPr/>
          <p:nvPr/>
        </p:nvCxnSpPr>
        <p:spPr>
          <a:xfrm rot="10800000">
            <a:off x="4836135" y="2140398"/>
            <a:ext cx="10563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p64"/>
          <p:cNvSpPr txBox="1"/>
          <p:nvPr/>
        </p:nvSpPr>
        <p:spPr>
          <a:xfrm>
            <a:off x="4836133" y="1456528"/>
            <a:ext cx="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90" name="Google Shape;890;p64"/>
          <p:cNvCxnSpPr/>
          <p:nvPr/>
        </p:nvCxnSpPr>
        <p:spPr>
          <a:xfrm rot="10800000">
            <a:off x="5386701" y="1656623"/>
            <a:ext cx="10563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1" name="Google Shape;891;p64"/>
          <p:cNvCxnSpPr/>
          <p:nvPr/>
        </p:nvCxnSpPr>
        <p:spPr>
          <a:xfrm rot="10800000">
            <a:off x="7602005" y="2189608"/>
            <a:ext cx="10563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64"/>
          <p:cNvSpPr txBox="1"/>
          <p:nvPr/>
        </p:nvSpPr>
        <p:spPr>
          <a:xfrm>
            <a:off x="8658293" y="1989488"/>
            <a:ext cx="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45%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65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900" y="1090625"/>
            <a:ext cx="5011401" cy="31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5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5.3 Bilan de compétences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Bilans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Conclusion        		     53/57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97350" y="915425"/>
            <a:ext cx="394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Outils techniques et méthodologiques 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Google Drive / Docs / Slides / Sheets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Discord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Gmail / Scout (mail universitaire)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1" name="Google Shape;901;p65"/>
          <p:cNvSpPr txBox="1"/>
          <p:nvPr/>
        </p:nvSpPr>
        <p:spPr>
          <a:xfrm>
            <a:off x="97350" y="2673075"/>
            <a:ext cx="4626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Compétences liées :</a:t>
            </a:r>
            <a:br>
              <a:rPr lang="fr">
                <a:latin typeface="Lexend"/>
                <a:ea typeface="Lexend"/>
                <a:cs typeface="Lexend"/>
                <a:sym typeface="Lexend"/>
              </a:rPr>
            </a:br>
            <a:r>
              <a:rPr lang="fr"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fr">
                <a:latin typeface="Lexend"/>
                <a:ea typeface="Lexend"/>
                <a:cs typeface="Lexend"/>
                <a:sym typeface="Lexend"/>
              </a:rPr>
            </a:br>
            <a:r>
              <a:rPr lang="fr">
                <a:latin typeface="Lexend"/>
                <a:ea typeface="Lexend"/>
                <a:cs typeface="Lexend"/>
                <a:sym typeface="Lexend"/>
              </a:rPr>
              <a:t>R1.11 - Bases de la communication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R2.13 - Communication avec le milieu professionnel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R3.13 - Communication professionnelle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S2.06 - Organisation d’un travail d’équipe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S3.A.01 - Développement appli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2" name="Google Shape;902;p65"/>
          <p:cNvSpPr txBox="1"/>
          <p:nvPr/>
        </p:nvSpPr>
        <p:spPr>
          <a:xfrm>
            <a:off x="3768300" y="461700"/>
            <a:ext cx="16074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Travail d’équipe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3" name="Google Shape;903;p65"/>
          <p:cNvSpPr/>
          <p:nvPr/>
        </p:nvSpPr>
        <p:spPr>
          <a:xfrm>
            <a:off x="269525" y="1318200"/>
            <a:ext cx="3668400" cy="461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65"/>
          <p:cNvSpPr txBox="1"/>
          <p:nvPr/>
        </p:nvSpPr>
        <p:spPr>
          <a:xfrm>
            <a:off x="8534629" y="2329262"/>
            <a:ext cx="6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50%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05" name="Google Shape;905;p65"/>
          <p:cNvCxnSpPr>
            <a:stCxn id="904" idx="1"/>
          </p:cNvCxnSpPr>
          <p:nvPr/>
        </p:nvCxnSpPr>
        <p:spPr>
          <a:xfrm rot="10800000">
            <a:off x="7600429" y="2529362"/>
            <a:ext cx="9342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p65"/>
          <p:cNvSpPr txBox="1"/>
          <p:nvPr/>
        </p:nvSpPr>
        <p:spPr>
          <a:xfrm>
            <a:off x="4261912" y="242056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30%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07" name="Google Shape;907;p65"/>
          <p:cNvCxnSpPr/>
          <p:nvPr/>
        </p:nvCxnSpPr>
        <p:spPr>
          <a:xfrm rot="10800000">
            <a:off x="4850651" y="2636874"/>
            <a:ext cx="9342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8" name="Google Shape;908;p65"/>
          <p:cNvSpPr txBox="1"/>
          <p:nvPr/>
        </p:nvSpPr>
        <p:spPr>
          <a:xfrm>
            <a:off x="4850658" y="1646940"/>
            <a:ext cx="4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09" name="Google Shape;909;p65"/>
          <p:cNvCxnSpPr/>
          <p:nvPr/>
        </p:nvCxnSpPr>
        <p:spPr>
          <a:xfrm rot="10800000">
            <a:off x="5263677" y="1847045"/>
            <a:ext cx="9342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0" name="Google Shape;910;p65"/>
          <p:cNvSpPr txBox="1"/>
          <p:nvPr/>
        </p:nvSpPr>
        <p:spPr>
          <a:xfrm>
            <a:off x="5181307" y="1428291"/>
            <a:ext cx="4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5%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11" name="Google Shape;911;p65"/>
          <p:cNvCxnSpPr/>
          <p:nvPr/>
        </p:nvCxnSpPr>
        <p:spPr>
          <a:xfrm rot="10800000">
            <a:off x="5614985" y="1628388"/>
            <a:ext cx="9342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2" name="Google Shape;912;p65"/>
          <p:cNvSpPr txBox="1"/>
          <p:nvPr/>
        </p:nvSpPr>
        <p:spPr>
          <a:xfrm>
            <a:off x="5005558" y="3426692"/>
            <a:ext cx="6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10%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13" name="Google Shape;913;p65"/>
          <p:cNvCxnSpPr/>
          <p:nvPr/>
        </p:nvCxnSpPr>
        <p:spPr>
          <a:xfrm rot="10800000">
            <a:off x="5561350" y="3658597"/>
            <a:ext cx="934200" cy="0"/>
          </a:xfrm>
          <a:prstGeom prst="straightConnector1">
            <a:avLst/>
          </a:prstGeom>
          <a:noFill/>
          <a:ln w="38100" cap="flat" cmpd="sng">
            <a:solidFill>
              <a:srgbClr val="0045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4" name="Google Shape;914;p65"/>
          <p:cNvSpPr/>
          <p:nvPr/>
        </p:nvSpPr>
        <p:spPr>
          <a:xfrm>
            <a:off x="97350" y="3117700"/>
            <a:ext cx="4529700" cy="768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6"/>
          <p:cNvSpPr txBox="1">
            <a:spLocks noGrp="1"/>
          </p:cNvSpPr>
          <p:nvPr>
            <p:ph type="title"/>
          </p:nvPr>
        </p:nvSpPr>
        <p:spPr>
          <a:xfrm>
            <a:off x="512700" y="181035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Conclusion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7"/>
          <p:cNvSpPr txBox="1">
            <a:spLocks noGrp="1"/>
          </p:cNvSpPr>
          <p:nvPr>
            <p:ph type="title"/>
          </p:nvPr>
        </p:nvSpPr>
        <p:spPr>
          <a:xfrm>
            <a:off x="1609450" y="-38325"/>
            <a:ext cx="64713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11">
                <a:latin typeface="Lexend"/>
                <a:ea typeface="Lexend"/>
                <a:cs typeface="Lexend"/>
                <a:sym typeface="Lexend"/>
              </a:rPr>
              <a:t>Résumé : reprise des étapes du projet et du résultat.</a:t>
            </a:r>
            <a:r>
              <a:rPr lang="fr"/>
              <a:t> </a:t>
            </a:r>
            <a:endParaRPr/>
          </a:p>
        </p:txBody>
      </p:sp>
      <p:sp>
        <p:nvSpPr>
          <p:cNvPr id="925" name="Google Shape;925;p67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Bilans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Conclusion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    		     55/57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6" name="Google Shape;926;p67"/>
          <p:cNvSpPr txBox="1"/>
          <p:nvPr/>
        </p:nvSpPr>
        <p:spPr>
          <a:xfrm>
            <a:off x="0" y="-38325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6. Conclusion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27" name="Google Shape;9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25" y="810988"/>
            <a:ext cx="8316701" cy="39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67"/>
          <p:cNvSpPr txBox="1"/>
          <p:nvPr/>
        </p:nvSpPr>
        <p:spPr>
          <a:xfrm>
            <a:off x="4040700" y="461700"/>
            <a:ext cx="96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Lexend"/>
                <a:ea typeface="Lexend"/>
                <a:cs typeface="Lexend"/>
                <a:sym typeface="Lexend"/>
              </a:rPr>
              <a:t>Site Web</a:t>
            </a:r>
            <a:endParaRPr u="sng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025" y="1539276"/>
            <a:ext cx="1635975" cy="21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68"/>
          <p:cNvSpPr txBox="1">
            <a:spLocks noGrp="1"/>
          </p:cNvSpPr>
          <p:nvPr>
            <p:ph type="title"/>
          </p:nvPr>
        </p:nvSpPr>
        <p:spPr>
          <a:xfrm>
            <a:off x="1114950" y="246650"/>
            <a:ext cx="69141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11">
                <a:latin typeface="Lexend"/>
                <a:ea typeface="Lexend"/>
                <a:cs typeface="Lexend"/>
                <a:sym typeface="Lexend"/>
              </a:rPr>
              <a:t>Projections professionnelles</a:t>
            </a:r>
            <a:endParaRPr sz="241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1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5" name="Google Shape;935;p68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Analyse des besoins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Bilans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Conclusion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    		     56/57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6" name="Google Shape;936;p68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6. Conclusion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7" name="Google Shape;937;p68"/>
          <p:cNvSpPr txBox="1"/>
          <p:nvPr/>
        </p:nvSpPr>
        <p:spPr>
          <a:xfrm>
            <a:off x="3287975" y="795950"/>
            <a:ext cx="21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Poursuite en S4 :</a:t>
            </a:r>
            <a:endParaRPr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8" name="Google Shape;938;p68"/>
          <p:cNvSpPr txBox="1"/>
          <p:nvPr/>
        </p:nvSpPr>
        <p:spPr>
          <a:xfrm>
            <a:off x="2781275" y="1010063"/>
            <a:ext cx="377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Route vers l’obtention du BUT.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39" name="Google Shape;93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50" y="1541413"/>
            <a:ext cx="1635974" cy="21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925" y="1541412"/>
            <a:ext cx="1687722" cy="21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68"/>
          <p:cNvPicPr preferRelativeResize="0"/>
          <p:nvPr/>
        </p:nvPicPr>
        <p:blipFill rotWithShape="1">
          <a:blip r:embed="rId6">
            <a:alphaModFix/>
          </a:blip>
          <a:srcRect t="10940" b="24964"/>
          <a:stretch/>
        </p:blipFill>
        <p:spPr>
          <a:xfrm>
            <a:off x="5549575" y="1539288"/>
            <a:ext cx="1687726" cy="21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0888" y="1522025"/>
            <a:ext cx="1635975" cy="22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8"/>
          <p:cNvSpPr txBox="1"/>
          <p:nvPr/>
        </p:nvSpPr>
        <p:spPr>
          <a:xfrm>
            <a:off x="-29988" y="3722725"/>
            <a:ext cx="198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Développeur Python</a:t>
            </a:r>
            <a:endParaRPr/>
          </a:p>
        </p:txBody>
      </p:sp>
      <p:sp>
        <p:nvSpPr>
          <p:cNvPr id="944" name="Google Shape;944;p68"/>
          <p:cNvSpPr txBox="1"/>
          <p:nvPr/>
        </p:nvSpPr>
        <p:spPr>
          <a:xfrm>
            <a:off x="3644100" y="3722725"/>
            <a:ext cx="17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Développeur Java</a:t>
            </a:r>
            <a:endParaRPr/>
          </a:p>
        </p:txBody>
      </p:sp>
      <p:sp>
        <p:nvSpPr>
          <p:cNvPr id="945" name="Google Shape;945;p68"/>
          <p:cNvSpPr txBox="1"/>
          <p:nvPr/>
        </p:nvSpPr>
        <p:spPr>
          <a:xfrm>
            <a:off x="5695188" y="3722725"/>
            <a:ext cx="13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Cybersécurité</a:t>
            </a:r>
            <a:endParaRPr/>
          </a:p>
        </p:txBody>
      </p:sp>
      <p:sp>
        <p:nvSpPr>
          <p:cNvPr id="946" name="Google Shape;946;p68"/>
          <p:cNvSpPr txBox="1"/>
          <p:nvPr/>
        </p:nvSpPr>
        <p:spPr>
          <a:xfrm>
            <a:off x="7357200" y="3722725"/>
            <a:ext cx="18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Développeur Web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7" name="Google Shape;947;p68"/>
          <p:cNvSpPr txBox="1"/>
          <p:nvPr/>
        </p:nvSpPr>
        <p:spPr>
          <a:xfrm>
            <a:off x="2044275" y="3722725"/>
            <a:ext cx="13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Développeur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9"/>
          <p:cNvSpPr txBox="1">
            <a:spLocks noGrp="1"/>
          </p:cNvSpPr>
          <p:nvPr>
            <p:ph type="title" idx="4294967295"/>
          </p:nvPr>
        </p:nvSpPr>
        <p:spPr>
          <a:xfrm>
            <a:off x="6489200" y="2377788"/>
            <a:ext cx="15612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latin typeface="Lexend"/>
                <a:ea typeface="Lexend"/>
                <a:cs typeface="Lexend"/>
                <a:sym typeface="Lexend"/>
              </a:rPr>
              <a:t>Mots clefs :</a:t>
            </a:r>
            <a:endParaRPr sz="1800" u="sng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53" name="Google Shape;9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675" y="0"/>
            <a:ext cx="2327325" cy="12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69"/>
          <p:cNvSpPr txBox="1"/>
          <p:nvPr/>
        </p:nvSpPr>
        <p:spPr>
          <a:xfrm>
            <a:off x="0" y="0"/>
            <a:ext cx="55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exend"/>
                <a:ea typeface="Lexend"/>
                <a:cs typeface="Lexend"/>
                <a:sym typeface="Lexend"/>
              </a:rPr>
              <a:t>6. Conclusion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5" name="Google Shape;955;p69"/>
          <p:cNvSpPr txBox="1">
            <a:spLocks noGrp="1"/>
          </p:cNvSpPr>
          <p:nvPr>
            <p:ph type="ctrTitle" idx="4294967295"/>
          </p:nvPr>
        </p:nvSpPr>
        <p:spPr>
          <a:xfrm>
            <a:off x="2461275" y="1081988"/>
            <a:ext cx="42003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00">
                <a:latin typeface="Lexend"/>
                <a:ea typeface="Lexend"/>
                <a:cs typeface="Lexend"/>
                <a:sym typeface="Lexend"/>
              </a:rPr>
              <a:t>CREAWEBUT</a:t>
            </a:r>
            <a:endParaRPr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6" name="Google Shape;956;p69"/>
          <p:cNvSpPr txBox="1"/>
          <p:nvPr/>
        </p:nvSpPr>
        <p:spPr>
          <a:xfrm>
            <a:off x="1152975" y="2273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Contacts : </a:t>
            </a:r>
            <a:endParaRPr sz="1800" u="sng"/>
          </a:p>
        </p:txBody>
      </p:sp>
      <p:sp>
        <p:nvSpPr>
          <p:cNvPr id="957" name="Google Shape;957;p69"/>
          <p:cNvSpPr txBox="1"/>
          <p:nvPr/>
        </p:nvSpPr>
        <p:spPr>
          <a:xfrm>
            <a:off x="2291000" y="3017275"/>
            <a:ext cx="21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958" name="Google Shape;958;p69"/>
          <p:cNvGraphicFramePr/>
          <p:nvPr/>
        </p:nvGraphicFramePr>
        <p:xfrm>
          <a:off x="434638" y="296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{F29C0D75-11A6-4C1F-BB87-6DE229CAC8C9}</a:tableStyleId>
              </a:tblPr>
              <a:tblGrid>
                <a:gridCol w="202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0A0A0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MASSIP Romain	:</a:t>
                      </a:r>
                      <a:endParaRPr sz="1100">
                        <a:solidFill>
                          <a:srgbClr val="0A0A0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u="sng">
                          <a:solidFill>
                            <a:srgbClr val="3C78D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romain.massip@etu.univ-tlse2.fr</a:t>
                      </a:r>
                      <a:endParaRPr sz="1100">
                        <a:solidFill>
                          <a:srgbClr val="3C78D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0A0A0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MABILLE Matthis	:</a:t>
                      </a:r>
                      <a:endParaRPr sz="1100">
                        <a:solidFill>
                          <a:srgbClr val="0A0A0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u="sng">
                          <a:solidFill>
                            <a:srgbClr val="3C78D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matthis.mabille@etu.univ-tlse2.fr</a:t>
                      </a:r>
                      <a:endParaRPr sz="1100">
                        <a:solidFill>
                          <a:srgbClr val="3C78D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0A0A0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BABEL Teddy   	:</a:t>
                      </a:r>
                      <a:endParaRPr sz="1100">
                        <a:solidFill>
                          <a:srgbClr val="0A0A0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u="sng">
                          <a:solidFill>
                            <a:srgbClr val="3C78D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teddy.babel@etu.univ-tlse2.fr</a:t>
                      </a:r>
                      <a:endParaRPr sz="1100">
                        <a:solidFill>
                          <a:srgbClr val="3C78D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0A0A0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BENACHIR Alexandre	:</a:t>
                      </a:r>
                      <a:endParaRPr sz="1100">
                        <a:solidFill>
                          <a:srgbClr val="0A0A0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u="sng">
                          <a:solidFill>
                            <a:srgbClr val="3C78D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alexandre.benachir@etu.univ-tlse2.fr</a:t>
                      </a:r>
                      <a:endParaRPr sz="1100">
                        <a:solidFill>
                          <a:srgbClr val="3C78D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0A0A0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DRUELLE Julien	:</a:t>
                      </a:r>
                      <a:endParaRPr sz="1100">
                        <a:solidFill>
                          <a:srgbClr val="0A0A0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 u="sng">
                          <a:solidFill>
                            <a:srgbClr val="3C78D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julien.druelle@etu.univ-tlse2.fr</a:t>
                      </a:r>
                      <a:endParaRPr sz="1100">
                        <a:solidFill>
                          <a:srgbClr val="3C78D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59" name="Google Shape;959;p69"/>
          <p:cNvSpPr txBox="1"/>
          <p:nvPr/>
        </p:nvSpPr>
        <p:spPr>
          <a:xfrm>
            <a:off x="6203000" y="2938650"/>
            <a:ext cx="210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Site web E-commerce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0" name="Google Shape;960;p69"/>
          <p:cNvSpPr txBox="1"/>
          <p:nvPr/>
        </p:nvSpPr>
        <p:spPr>
          <a:xfrm>
            <a:off x="6326450" y="3312975"/>
            <a:ext cx="18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Présentation orale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1" name="Google Shape;961;p69"/>
          <p:cNvSpPr txBox="1"/>
          <p:nvPr/>
        </p:nvSpPr>
        <p:spPr>
          <a:xfrm>
            <a:off x="6244100" y="3690325"/>
            <a:ext cx="20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Programmation Java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2" name="Google Shape;962;p69"/>
          <p:cNvSpPr txBox="1"/>
          <p:nvPr/>
        </p:nvSpPr>
        <p:spPr>
          <a:xfrm>
            <a:off x="6229100" y="4091263"/>
            <a:ext cx="20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Github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3" name="Google Shape;963;p69"/>
          <p:cNvSpPr txBox="1"/>
          <p:nvPr/>
        </p:nvSpPr>
        <p:spPr>
          <a:xfrm>
            <a:off x="6244100" y="4452325"/>
            <a:ext cx="214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Expérience utilisateur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Lexend"/>
                <a:ea typeface="Lexend"/>
                <a:cs typeface="Lexend"/>
                <a:sym typeface="Lexend"/>
              </a:rPr>
              <a:t>Plan de la présentation</a:t>
            </a:r>
            <a:endParaRPr u="sng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exend"/>
              <a:buAutoNum type="arabicPeriod"/>
            </a:pPr>
            <a:r>
              <a:rPr lang="fr" sz="1700">
                <a:latin typeface="Lexend"/>
                <a:ea typeface="Lexend"/>
                <a:cs typeface="Lexend"/>
                <a:sym typeface="Lexend"/>
              </a:rPr>
              <a:t>Analyse des besoins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exend"/>
              <a:buAutoNum type="arabicPeriod"/>
            </a:pPr>
            <a:r>
              <a:rPr lang="fr" sz="1700">
                <a:latin typeface="Lexend"/>
                <a:ea typeface="Lexend"/>
                <a:cs typeface="Lexend"/>
                <a:sym typeface="Lexend"/>
              </a:rPr>
              <a:t>Réalisations technique - Méthodologie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exend"/>
              <a:buAutoNum type="arabicPeriod"/>
            </a:pPr>
            <a:r>
              <a:rPr lang="fr" sz="1700">
                <a:latin typeface="Lexend"/>
                <a:ea typeface="Lexend"/>
                <a:cs typeface="Lexend"/>
                <a:sym typeface="Lexend"/>
              </a:rPr>
              <a:t>Réalisation technique - Déroulement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exend"/>
              <a:buAutoNum type="arabicPeriod"/>
            </a:pPr>
            <a:r>
              <a:rPr lang="fr" sz="1700">
                <a:latin typeface="Lexend"/>
                <a:ea typeface="Lexend"/>
                <a:cs typeface="Lexend"/>
                <a:sym typeface="Lexend"/>
              </a:rPr>
              <a:t>Réalisation technique - Résultats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exend"/>
              <a:buAutoNum type="arabicPeriod"/>
            </a:pPr>
            <a:r>
              <a:rPr lang="fr" sz="1700">
                <a:latin typeface="Lexend"/>
                <a:ea typeface="Lexend"/>
                <a:cs typeface="Lexend"/>
                <a:sym typeface="Lexend"/>
              </a:rPr>
              <a:t>Bilans du Projet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450" y="1541799"/>
            <a:ext cx="3929201" cy="26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Analyse des besoins  - Méthodologie - Déroulement - Résultats - Bilans - Conclusion                             6/57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512700" y="380575"/>
            <a:ext cx="8118600" cy="45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988">
                <a:latin typeface="Lexend"/>
                <a:ea typeface="Lexend"/>
                <a:cs typeface="Lexend"/>
                <a:sym typeface="Lexend"/>
              </a:rPr>
              <a:t>1- Analyse des besoins et des moyens</a:t>
            </a:r>
            <a:endParaRPr sz="4988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Lexend"/>
                <a:ea typeface="Lexend"/>
                <a:cs typeface="Lexend"/>
                <a:sym typeface="Lexend"/>
              </a:rPr>
              <a:t>1.1. Analyse de la demande</a:t>
            </a:r>
            <a:endParaRPr sz="35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Lexend"/>
                <a:ea typeface="Lexend"/>
                <a:cs typeface="Lexend"/>
                <a:sym typeface="Lexend"/>
              </a:rPr>
              <a:t>1.2. Définition des objectifs techniques</a:t>
            </a:r>
            <a:endParaRPr sz="35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7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11700" y="113950"/>
            <a:ext cx="5505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600">
                <a:latin typeface="Lexend"/>
                <a:ea typeface="Lexend"/>
                <a:cs typeface="Lexend"/>
                <a:sym typeface="Lexend"/>
              </a:rPr>
              <a:t>1.1 Analyse de la demande client</a:t>
            </a:r>
            <a:endParaRPr sz="2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Analyse des besoins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Bilans - Conclusion        		     8/57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r="2095"/>
          <a:stretch/>
        </p:blipFill>
        <p:spPr>
          <a:xfrm>
            <a:off x="679500" y="1238350"/>
            <a:ext cx="3449149" cy="16802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" name="Google Shape;127;p20"/>
          <p:cNvSpPr txBox="1"/>
          <p:nvPr/>
        </p:nvSpPr>
        <p:spPr>
          <a:xfrm>
            <a:off x="3435200" y="617850"/>
            <a:ext cx="264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Lexend"/>
                <a:ea typeface="Lexend"/>
                <a:cs typeface="Lexend"/>
                <a:sym typeface="Lexend"/>
              </a:rPr>
              <a:t>Présentation de l’existant</a:t>
            </a:r>
            <a:endParaRPr u="sng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591025" y="3167825"/>
            <a:ext cx="3626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Problèmes de l’existant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Site non responsive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Design du site étrange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fr" sz="1300">
                <a:latin typeface="Lexend"/>
                <a:ea typeface="Lexend"/>
                <a:cs typeface="Lexend"/>
                <a:sym typeface="Lexend"/>
              </a:rPr>
              <a:t>Logo de la marque non représentatif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325" y="1131851"/>
            <a:ext cx="3626099" cy="186819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0" name="Google Shape;130;p20"/>
          <p:cNvSpPr txBox="1"/>
          <p:nvPr/>
        </p:nvSpPr>
        <p:spPr>
          <a:xfrm>
            <a:off x="4801113" y="3063413"/>
            <a:ext cx="34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Objectifs du client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4992713" y="3463613"/>
            <a:ext cx="34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Développer son image et sa notoriété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4992713" y="3761213"/>
            <a:ext cx="34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Gagner des parts de marché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4992713" y="4064938"/>
            <a:ext cx="34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Augmenter le profit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4992713" y="4369800"/>
            <a:ext cx="34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Étendre l’image de la qualité française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/>
        </p:nvSpPr>
        <p:spPr>
          <a:xfrm>
            <a:off x="4506512" y="3699113"/>
            <a:ext cx="4311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- Pour le côté actualité, le site permettra de :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● De connaître les dernier produits créés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exend"/>
                <a:ea typeface="Lexend"/>
                <a:cs typeface="Lexend"/>
                <a:sym typeface="Lexend"/>
              </a:rPr>
              <a:t>● D’avoir une présentation de l’entreprise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1129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600">
                <a:latin typeface="Lexend"/>
                <a:ea typeface="Lexend"/>
                <a:cs typeface="Lexend"/>
                <a:sym typeface="Lexend"/>
              </a:rPr>
              <a:t>1.1 Analyse de la demande client</a:t>
            </a:r>
            <a:endParaRPr sz="26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00"/>
          </a:p>
        </p:txBody>
      </p:sp>
      <p:sp>
        <p:nvSpPr>
          <p:cNvPr id="141" name="Google Shape;141;p21"/>
          <p:cNvSpPr txBox="1"/>
          <p:nvPr/>
        </p:nvSpPr>
        <p:spPr>
          <a:xfrm>
            <a:off x="0" y="4802475"/>
            <a:ext cx="979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 - </a:t>
            </a: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Analyse des besoins </a:t>
            </a: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Méthodologie - Déroulement - Résultats - Bilans - Conclusion        		    9/57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00" y="911025"/>
            <a:ext cx="3594322" cy="39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4526506" y="1307688"/>
            <a:ext cx="4272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Pour le côté client, le site permettra de :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● Créer et accéder à un compte client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● Se connecter et de se déconnecter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● Envoyer un message avec le formulaire de contact</a:t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4492500" y="2474363"/>
            <a:ext cx="4339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Pour le côté achat, le site permettra de :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● Rechercher un produit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● D’ajouter un produit au panier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● Payer en carte bancaire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● Choisir le lieu de livraison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 flipH="1">
            <a:off x="5850100" y="911025"/>
            <a:ext cx="9405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Site web</a:t>
            </a:r>
            <a:endParaRPr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2896</Words>
  <Application>Microsoft Office PowerPoint</Application>
  <PresentationFormat>Affichage à l'écran (16:9)</PresentationFormat>
  <Paragraphs>620</Paragraphs>
  <Slides>57</Slides>
  <Notes>57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4" baseType="lpstr">
      <vt:lpstr>Lexend</vt:lpstr>
      <vt:lpstr>Arial</vt:lpstr>
      <vt:lpstr>Old Standard TT</vt:lpstr>
      <vt:lpstr>DM Sans</vt:lpstr>
      <vt:lpstr>Roboto</vt:lpstr>
      <vt:lpstr>Lato</vt:lpstr>
      <vt:lpstr>Paperback</vt:lpstr>
      <vt:lpstr>CREAWEBUT</vt:lpstr>
      <vt:lpstr>Présentation de l’équipe</vt:lpstr>
      <vt:lpstr>Présentation PowerPoint</vt:lpstr>
      <vt:lpstr>Présentation du client</vt:lpstr>
      <vt:lpstr>Problématique</vt:lpstr>
      <vt:lpstr>Plan de la présentation</vt:lpstr>
      <vt:lpstr>1- Analyse des besoins et des moyens  1.1. Analyse de la demande 1.2. Définition des objectifs techniques </vt:lpstr>
      <vt:lpstr>1.1 Analyse de la demande client</vt:lpstr>
      <vt:lpstr>1.1 Analyse de la demande client </vt:lpstr>
      <vt:lpstr>1.2 Définition des objectifs techniques</vt:lpstr>
      <vt:lpstr>1.2 Définition des objectifs techniques </vt:lpstr>
      <vt:lpstr>1.2 Définition des contraintes et des objectifs</vt:lpstr>
      <vt:lpstr>2 - Réalisation technique : méthodologie   2.1 - Gestion de Projet 2.2 - Justification des choix et description des technologies</vt:lpstr>
      <vt:lpstr>Gantt Prévisionnel</vt:lpstr>
      <vt:lpstr>Répartition des tâches et des rôles </vt:lpstr>
      <vt:lpstr>2.1  Gestion du Projet</vt:lpstr>
      <vt:lpstr>2.1  Gestion du Projet</vt:lpstr>
      <vt:lpstr>2.1  Gestion du Projet</vt:lpstr>
      <vt:lpstr>2.2 Justifications des choix et description des technologies</vt:lpstr>
      <vt:lpstr>2.2 Justifications des choix et description des technologies</vt:lpstr>
      <vt:lpstr>3 - Réalisation technique : déroulement   3.1 - Site Web 3.2 - Base de Données 3.3 - Hébergement</vt:lpstr>
      <vt:lpstr>3.1 Site Web</vt:lpstr>
      <vt:lpstr>Présentation PowerPoint</vt:lpstr>
      <vt:lpstr>3.2 Base de données </vt:lpstr>
      <vt:lpstr>3.1 Site Web</vt:lpstr>
      <vt:lpstr>3.3 Hébergement </vt:lpstr>
      <vt:lpstr>4 - Réalisation technique : résultats   4.1 - Démonstration du fonctionnement 4.2 - Impact réel pour le client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5 - Bilan   5.1 - Bilan technique 5.2 - Bilan du travail d’équipe 5.3 - Bilan de compétence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Résumé : reprise des étapes du projet et du résultat. </vt:lpstr>
      <vt:lpstr>Projections professionnelles </vt:lpstr>
      <vt:lpstr>Mots clefs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CREAWEBUT</dc:title>
  <cp:lastModifiedBy>Sysinfo</cp:lastModifiedBy>
  <cp:revision>2</cp:revision>
  <dcterms:modified xsi:type="dcterms:W3CDTF">2023-01-31T13:41:54Z</dcterms:modified>
</cp:coreProperties>
</file>